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797675" cy="9926638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ato" panose="020F0502020204030203" pitchFamily="34" charset="0"/>
      <p:regular r:id="rId13"/>
      <p:bold r:id="rId14"/>
      <p:italic r:id="rId15"/>
      <p:boldItalic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  <p:embeddedFont>
      <p:font typeface="Times" panose="02020603050405020304" pitchFamily="18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jSsruK1YH22e5jXrCxVNUVi3c9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91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presProps" Target="presProps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2" name="Google Shape;82;p5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sv-S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2022-03-08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5:notes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sv-S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 Peter Magnusson</a:t>
            </a:r>
            <a:endParaRPr/>
          </a:p>
        </p:txBody>
      </p:sp>
      <p:sp>
        <p:nvSpPr>
          <p:cNvPr id="84" name="Google Shape;84;p5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sv-S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>
  <p:cSld name="Rubrikbild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5805264"/>
          </a:xfrm>
          <a:prstGeom prst="rect">
            <a:avLst/>
          </a:prstGeom>
          <a:noFill/>
          <a:ln>
            <a:noFill/>
          </a:ln>
        </p:spPr>
      </p:sp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103445" y="3995200"/>
            <a:ext cx="7488832" cy="1296144"/>
          </a:xfrm>
          <a:prstGeom prst="rect">
            <a:avLst/>
          </a:prstGeom>
          <a:solidFill>
            <a:srgbClr val="000000">
              <a:alpha val="5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pic>
        <p:nvPicPr>
          <p:cNvPr id="13" name="Google Shape;13;p8" descr="coinnovate-logotyp-cmyk.jp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2303" y="6021288"/>
            <a:ext cx="2753463" cy="54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186" y="6021288"/>
            <a:ext cx="2753463" cy="669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>
  <p:cSld name="Rubrik och innehåll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1" y="0"/>
            <a:ext cx="422379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body" idx="1"/>
          </p:nvPr>
        </p:nvSpPr>
        <p:spPr>
          <a:xfrm>
            <a:off x="5375920" y="836712"/>
            <a:ext cx="6289031" cy="496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7C234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72245A"/>
              </a:buClr>
              <a:buSzPts val="2000"/>
              <a:buFont typeface="Lato"/>
              <a:buChar char="–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–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»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344158" y="3923493"/>
            <a:ext cx="382068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947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pic>
        <p:nvPicPr>
          <p:cNvPr id="19" name="Google Shape;19;p9" descr="coinnovate-logotyp-cmyk.jp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2303" y="6021288"/>
            <a:ext cx="2753463" cy="54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3832" y="6093296"/>
            <a:ext cx="2753463" cy="669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Rubrik och innehåll">
  <p:cSld name="5_Rubrik och innehåll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7968209" y="0"/>
            <a:ext cx="422379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1020325" y="944612"/>
            <a:ext cx="6289031" cy="496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7C234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72245A"/>
              </a:buClr>
              <a:buSzPts val="2000"/>
              <a:buFont typeface="Lato"/>
              <a:buChar char="–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–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»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169762" y="836712"/>
            <a:ext cx="382068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947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pic>
        <p:nvPicPr>
          <p:cNvPr id="25" name="Google Shape;25;p10" descr="coinnovate-logotyp-cmyk.jp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360" y="6021288"/>
            <a:ext cx="2753463" cy="54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5880" y="6021288"/>
            <a:ext cx="2753463" cy="669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ubrik och innehåll">
  <p:cSld name="3_Rubrik och innehåll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623392" y="332656"/>
            <a:ext cx="109728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7224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cxnSp>
        <p:nvCxnSpPr>
          <p:cNvPr id="29" name="Google Shape;29;p11"/>
          <p:cNvCxnSpPr/>
          <p:nvPr/>
        </p:nvCxnSpPr>
        <p:spPr>
          <a:xfrm>
            <a:off x="719403" y="1340768"/>
            <a:ext cx="1416157" cy="0"/>
          </a:xfrm>
          <a:prstGeom prst="straightConnector1">
            <a:avLst/>
          </a:prstGeom>
          <a:noFill/>
          <a:ln w="38100" cap="flat" cmpd="sng">
            <a:solidFill>
              <a:srgbClr val="5C947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0" name="Google Shape;30;p11" descr="coinnovate-logotyp-cmyk.jp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2303" y="6021288"/>
            <a:ext cx="2753463" cy="54868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1631504" y="2132856"/>
            <a:ext cx="8496944" cy="367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rgbClr val="7C234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72245A"/>
              </a:buClr>
              <a:buSzPts val="1800"/>
              <a:buFont typeface="Lato"/>
              <a:buChar char="–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–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»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pic>
        <p:nvPicPr>
          <p:cNvPr id="32" name="Google Shape;32;p1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186" y="6021288"/>
            <a:ext cx="2753463" cy="669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 och innehåll">
  <p:cSld name="1_Rubrik och innehåll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>
            <a:spLocks noGrp="1"/>
          </p:cNvSpPr>
          <p:nvPr>
            <p:ph type="pic" idx="2"/>
          </p:nvPr>
        </p:nvSpPr>
        <p:spPr>
          <a:xfrm>
            <a:off x="0" y="4941168"/>
            <a:ext cx="12192000" cy="1916832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623392" y="1628800"/>
            <a:ext cx="5280587" cy="3168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rgbClr val="7C234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72245A"/>
              </a:buClr>
              <a:buSzPts val="1800"/>
              <a:buFont typeface="Lato"/>
              <a:buChar char="–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–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»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3"/>
          </p:nvPr>
        </p:nvSpPr>
        <p:spPr>
          <a:xfrm>
            <a:off x="6288021" y="1628800"/>
            <a:ext cx="5280587" cy="3168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rgbClr val="7C234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–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–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»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623392" y="332656"/>
            <a:ext cx="6912768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7224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cxnSp>
        <p:nvCxnSpPr>
          <p:cNvPr id="38" name="Google Shape;38;p12"/>
          <p:cNvCxnSpPr/>
          <p:nvPr/>
        </p:nvCxnSpPr>
        <p:spPr>
          <a:xfrm>
            <a:off x="719403" y="1340768"/>
            <a:ext cx="1344149" cy="0"/>
          </a:xfrm>
          <a:prstGeom prst="straightConnector1">
            <a:avLst/>
          </a:prstGeom>
          <a:noFill/>
          <a:ln w="38100" cap="flat" cmpd="sng">
            <a:solidFill>
              <a:srgbClr val="D668BC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9" name="Google Shape;39;p12" descr="coinnovate-logotyp-cmyk.jp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2303" y="332656"/>
            <a:ext cx="2753463" cy="548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ubrik och innehåll">
  <p:cSld name="2_Rubrik och innehåll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>
            <a:spLocks noGrp="1"/>
          </p:cNvSpPr>
          <p:nvPr>
            <p:ph type="pic" idx="2"/>
          </p:nvPr>
        </p:nvSpPr>
        <p:spPr>
          <a:xfrm>
            <a:off x="13792" y="4920004"/>
            <a:ext cx="12192000" cy="1916832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623392" y="332656"/>
            <a:ext cx="6984776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7224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cxnSp>
        <p:nvCxnSpPr>
          <p:cNvPr id="43" name="Google Shape;43;p13"/>
          <p:cNvCxnSpPr/>
          <p:nvPr/>
        </p:nvCxnSpPr>
        <p:spPr>
          <a:xfrm rot="10800000" flipH="1">
            <a:off x="719403" y="1340768"/>
            <a:ext cx="1344149" cy="1"/>
          </a:xfrm>
          <a:prstGeom prst="straightConnector1">
            <a:avLst/>
          </a:prstGeom>
          <a:noFill/>
          <a:ln w="38100" cap="flat" cmpd="sng">
            <a:solidFill>
              <a:srgbClr val="5C947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4" name="Google Shape;44;p13" descr="coinnovate-logotyp-cmyk.jp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2303" y="332656"/>
            <a:ext cx="2753463" cy="54868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3"/>
          <p:cNvSpPr txBox="1">
            <a:spLocks noGrp="1"/>
          </p:cNvSpPr>
          <p:nvPr>
            <p:ph type="body" idx="1"/>
          </p:nvPr>
        </p:nvSpPr>
        <p:spPr>
          <a:xfrm>
            <a:off x="1631504" y="1772816"/>
            <a:ext cx="8496944" cy="252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rgbClr val="7C234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72245A"/>
              </a:buClr>
              <a:buSzPts val="1800"/>
              <a:buFont typeface="Lato"/>
              <a:buChar char="–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–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»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ubrik och innehåll">
  <p:cSld name="4_Rubrik och innehå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>
            <a:spLocks noGrp="1"/>
          </p:cNvSpPr>
          <p:nvPr>
            <p:ph type="body" idx="1"/>
          </p:nvPr>
        </p:nvSpPr>
        <p:spPr>
          <a:xfrm>
            <a:off x="1631504" y="2132856"/>
            <a:ext cx="8496944" cy="367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rgbClr val="7C234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72245A"/>
              </a:buClr>
              <a:buSzPts val="1800"/>
              <a:buFont typeface="Lato"/>
              <a:buChar char="–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–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»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title"/>
          </p:nvPr>
        </p:nvSpPr>
        <p:spPr>
          <a:xfrm>
            <a:off x="623392" y="332656"/>
            <a:ext cx="109728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947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cxnSp>
        <p:nvCxnSpPr>
          <p:cNvPr id="49" name="Google Shape;49;p14"/>
          <p:cNvCxnSpPr/>
          <p:nvPr/>
        </p:nvCxnSpPr>
        <p:spPr>
          <a:xfrm>
            <a:off x="719403" y="1340768"/>
            <a:ext cx="1344149" cy="0"/>
          </a:xfrm>
          <a:prstGeom prst="straightConnector1">
            <a:avLst/>
          </a:prstGeom>
          <a:noFill/>
          <a:ln w="38100" cap="flat" cmpd="sng">
            <a:solidFill>
              <a:srgbClr val="72245A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0" name="Google Shape;50;p14" descr="coinnovate-logotyp-cmyk.jp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2303" y="6021288"/>
            <a:ext cx="2753463" cy="54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186" y="6021288"/>
            <a:ext cx="2753463" cy="669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80526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>
            <a:spLocks noGrp="1"/>
          </p:cNvSpPr>
          <p:nvPr>
            <p:ph type="ctrTitle"/>
          </p:nvPr>
        </p:nvSpPr>
        <p:spPr>
          <a:xfrm>
            <a:off x="1103445" y="3995200"/>
            <a:ext cx="7488832" cy="1296144"/>
          </a:xfrm>
          <a:prstGeom prst="rect">
            <a:avLst/>
          </a:prstGeom>
          <a:solidFill>
            <a:schemeClr val="dk1">
              <a:alpha val="5568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Innovationsakademin: Om kreativitet och idéer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700"/>
            <a:ext cx="42243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"/>
          <p:cNvSpPr txBox="1">
            <a:spLocks noGrp="1"/>
          </p:cNvSpPr>
          <p:nvPr>
            <p:ph type="body" idx="1"/>
          </p:nvPr>
        </p:nvSpPr>
        <p:spPr>
          <a:xfrm>
            <a:off x="5375920" y="836712"/>
            <a:ext cx="6289031" cy="496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79"/>
              <a:buFont typeface="Arial"/>
              <a:buChar char="•"/>
            </a:pPr>
            <a:r>
              <a:rPr lang="sv-SE" sz="167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Kreativitet är förmågan att finna något nytt, originellt.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79"/>
              <a:buFont typeface="Arial"/>
              <a:buChar char="•"/>
            </a:pPr>
            <a:r>
              <a:rPr lang="sv-SE" sz="167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Alla i en organisation eller i ett projekt kan bidra till kreativiteten. Är man ovan kan man träna upp sin kreativa förmåga.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79"/>
              <a:buFont typeface="Arial"/>
              <a:buChar char="•"/>
            </a:pPr>
            <a:r>
              <a:rPr lang="sv-SE" sz="1679" b="0" i="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Resultatet av </a:t>
            </a:r>
            <a:r>
              <a:rPr lang="sv-SE" sz="167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kreativitet är ofta en eller flera idéer. </a:t>
            </a:r>
            <a:r>
              <a:rPr lang="sv-SE" sz="1679" b="0" i="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Ibland är idén något helt nytt, men oftare är det en ny kombination av idéer. Eller ett nytt användningsområde för något som redan finns.</a:t>
            </a:r>
            <a:endParaRPr sz="1679" b="0" i="0" u="none" strike="noStrike">
              <a:solidFill>
                <a:srgbClr val="FFFFFF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79"/>
              <a:buFont typeface="Arial"/>
              <a:buChar char="•"/>
            </a:pPr>
            <a:r>
              <a:rPr lang="sv-SE" sz="1679" b="0" i="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 idé kan vara en sak, en tjänst, ett sätt att arbeta, en ny affärsmodell……</a:t>
            </a:r>
            <a:endParaRPr sz="1679" b="0" i="0" u="none" strike="noStrike">
              <a:solidFill>
                <a:srgbClr val="FFFFFF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79"/>
              <a:buFont typeface="Arial"/>
              <a:buChar char="•"/>
            </a:pPr>
            <a:r>
              <a:rPr lang="sv-SE" sz="1679" b="1" i="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Kreativitet är en nödvändig, men inte tillräcklig förutsättning för innovation.</a:t>
            </a:r>
            <a:endParaRPr sz="1679" b="1" i="0" u="none" strike="noStrike">
              <a:solidFill>
                <a:srgbClr val="FFFFFF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SzPts val="2000"/>
              <a:buFont typeface="Lato"/>
              <a:buNone/>
            </a:pPr>
            <a:endParaRPr/>
          </a:p>
        </p:txBody>
      </p:sp>
      <p:sp>
        <p:nvSpPr>
          <p:cNvPr id="64" name="Google Shape;64;p2"/>
          <p:cNvSpPr txBox="1">
            <a:spLocks noGrp="1"/>
          </p:cNvSpPr>
          <p:nvPr>
            <p:ph type="title"/>
          </p:nvPr>
        </p:nvSpPr>
        <p:spPr>
          <a:xfrm>
            <a:off x="201827" y="207331"/>
            <a:ext cx="3820683" cy="629381"/>
          </a:xfrm>
          <a:prstGeom prst="rect">
            <a:avLst/>
          </a:prstGeom>
          <a:solidFill>
            <a:srgbClr val="D8D8D8">
              <a:alpha val="76862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Vad är kreativitet?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 txBox="1">
            <a:spLocks noGrp="1"/>
          </p:cNvSpPr>
          <p:nvPr>
            <p:ph type="body" idx="1"/>
          </p:nvPr>
        </p:nvSpPr>
        <p:spPr>
          <a:xfrm>
            <a:off x="5375920" y="836712"/>
            <a:ext cx="6289031" cy="496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sv-SE" sz="2000" b="0" i="0" u="none" strike="noStrike">
                <a:solidFill>
                  <a:srgbClr val="646569"/>
                </a:solidFill>
                <a:latin typeface="Roboto"/>
                <a:ea typeface="Roboto"/>
                <a:cs typeface="Roboto"/>
                <a:sym typeface="Roboto"/>
              </a:rPr>
              <a:t>Att </a:t>
            </a:r>
            <a:r>
              <a:rPr lang="sv-SE" sz="2000">
                <a:solidFill>
                  <a:srgbClr val="646569"/>
                </a:solidFill>
                <a:latin typeface="Roboto"/>
                <a:ea typeface="Roboto"/>
                <a:cs typeface="Roboto"/>
                <a:sym typeface="Roboto"/>
              </a:rPr>
              <a:t>vara kreativa tillsammans ger flera möjligheter: T ex att man utnyttjar gruppens dynamik och deltagarna kan göra kreativa tolkningar av varandras idéer. </a:t>
            </a:r>
            <a:endParaRPr sz="2000" b="0" i="0" u="none" strike="noStrike">
              <a:solidFill>
                <a:srgbClr val="64656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sv-SE" sz="2000" b="0" i="0" u="none" strike="noStrike">
                <a:solidFill>
                  <a:srgbClr val="646569"/>
                </a:solidFill>
                <a:latin typeface="Roboto"/>
                <a:ea typeface="Roboto"/>
                <a:cs typeface="Roboto"/>
                <a:sym typeface="Roboto"/>
              </a:rPr>
              <a:t>Men det finns också ett antal hot som du som som innovationsledare behöver hålla koll på oc</a:t>
            </a:r>
            <a:r>
              <a:rPr lang="sv-SE" sz="2000">
                <a:solidFill>
                  <a:srgbClr val="646569"/>
                </a:solidFill>
                <a:latin typeface="Roboto"/>
                <a:ea typeface="Roboto"/>
                <a:cs typeface="Roboto"/>
                <a:sym typeface="Roboto"/>
              </a:rPr>
              <a:t>h hantera: 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sv-SE" b="0" i="0" u="none" strike="noStrike">
                <a:solidFill>
                  <a:srgbClr val="646569"/>
                </a:solidFill>
                <a:latin typeface="Roboto"/>
                <a:ea typeface="Roboto"/>
                <a:cs typeface="Roboto"/>
                <a:sym typeface="Roboto"/>
              </a:rPr>
              <a:t>Production blocking: bara en kan prata åt gången…</a:t>
            </a:r>
            <a:endParaRPr b="0" i="0" u="none" strike="noStrike">
              <a:solidFill>
                <a:srgbClr val="B42364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sv-SE" b="0" i="0" u="none" strike="noStrike">
                <a:solidFill>
                  <a:srgbClr val="646569"/>
                </a:solidFill>
                <a:latin typeface="Roboto"/>
                <a:ea typeface="Roboto"/>
                <a:cs typeface="Roboto"/>
                <a:sym typeface="Roboto"/>
              </a:rPr>
              <a:t>Dominanta deltagare</a:t>
            </a:r>
            <a:endParaRPr b="0" i="0" u="none" strike="noStrike">
              <a:solidFill>
                <a:srgbClr val="B42364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sv-SE">
                <a:solidFill>
                  <a:srgbClr val="646569"/>
                </a:solidFill>
                <a:latin typeface="Roboto"/>
                <a:ea typeface="Roboto"/>
                <a:cs typeface="Roboto"/>
                <a:sym typeface="Roboto"/>
              </a:rPr>
              <a:t>Social loafing: ”Det finns alltid andra som jobbar, så jag kan tänka på annat…”</a:t>
            </a:r>
            <a:endParaRPr/>
          </a:p>
        </p:txBody>
      </p:sp>
      <p:sp>
        <p:nvSpPr>
          <p:cNvPr id="70" name="Google Shape;70;p3"/>
          <p:cNvSpPr txBox="1">
            <a:spLocks noGrp="1"/>
          </p:cNvSpPr>
          <p:nvPr>
            <p:ph type="title"/>
          </p:nvPr>
        </p:nvSpPr>
        <p:spPr>
          <a:xfrm>
            <a:off x="201554" y="4687687"/>
            <a:ext cx="382068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>
                <a:solidFill>
                  <a:schemeClr val="lt1"/>
                </a:solidFill>
              </a:rPr>
              <a:t>Kreativitet i grupp: möjligheter och hot</a:t>
            </a:r>
            <a:endParaRPr/>
          </a:p>
        </p:txBody>
      </p:sp>
      <p:pic>
        <p:nvPicPr>
          <p:cNvPr id="71" name="Google Shape;71;p3" descr="En bild som visar person, inomhus&#10;&#10;Automatiskt genererad beskrivni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22379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4" descr="En bild som visar person, utomhus&#10;&#10;Automatiskt genererad beskrivni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68209" y="0"/>
            <a:ext cx="42237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4"/>
          <p:cNvSpPr txBox="1">
            <a:spLocks noGrp="1"/>
          </p:cNvSpPr>
          <p:nvPr>
            <p:ph type="body" idx="1"/>
          </p:nvPr>
        </p:nvSpPr>
        <p:spPr>
          <a:xfrm>
            <a:off x="1020325" y="944612"/>
            <a:ext cx="6289031" cy="496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7C2342"/>
              </a:buClr>
              <a:buSzPts val="2400"/>
              <a:buFont typeface="Noto Sans Symbols"/>
              <a:buChar char="▪"/>
            </a:pPr>
            <a:r>
              <a:rPr lang="sv-SE" sz="2400"/>
              <a:t>Domänrelevanta kunskaper – dvs kunskaper inom de områden som är relevanta för det specifika utvecklingsområdet.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7C2342"/>
              </a:buClr>
              <a:buSzPts val="2400"/>
              <a:buFont typeface="Noto Sans Symbols"/>
              <a:buChar char="▪"/>
            </a:pPr>
            <a:r>
              <a:rPr lang="sv-SE" sz="2400"/>
              <a:t>Kreativa processer – dvs </a:t>
            </a:r>
            <a:r>
              <a:rPr lang="sv-SE" b="0" i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metoder för nytänkande t ex olika idégenereringstekniker</a:t>
            </a: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7C2342"/>
              </a:buClr>
              <a:buSzPts val="2400"/>
              <a:buFont typeface="Noto Sans Symbols"/>
              <a:buChar char="▪"/>
            </a:pPr>
            <a:r>
              <a:rPr lang="sv-SE" sz="2400"/>
              <a:t>Motivation för uppgiften – dvs en lust och vilja att bidra till arbetet 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7C2342"/>
              </a:buClr>
              <a:buSzPts val="2400"/>
              <a:buFont typeface="Noto Sans Symbols"/>
              <a:buNone/>
            </a:pPr>
            <a:endParaRPr/>
          </a:p>
        </p:txBody>
      </p: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8169762" y="836712"/>
            <a:ext cx="382068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>
                <a:solidFill>
                  <a:schemeClr val="lt1"/>
                </a:solidFill>
              </a:rPr>
              <a:t>Vad behövs för att vara kreativ?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623392" y="332656"/>
            <a:ext cx="109728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 b="0">
                <a:solidFill>
                  <a:srgbClr val="5C9474"/>
                </a:solidFill>
                <a:latin typeface="Arial"/>
                <a:ea typeface="Arial"/>
                <a:cs typeface="Arial"/>
                <a:sym typeface="Arial"/>
              </a:rPr>
              <a:t>Vad är en idé?</a:t>
            </a:r>
            <a:endParaRPr sz="3200" b="0">
              <a:solidFill>
                <a:srgbClr val="5C94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5"/>
          <p:cNvSpPr/>
          <p:nvPr/>
        </p:nvSpPr>
        <p:spPr>
          <a:xfrm>
            <a:off x="818448" y="3933810"/>
            <a:ext cx="779303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sv-SE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Vanligen relaterar </a:t>
            </a:r>
            <a:r>
              <a:rPr lang="sv-SE" sz="1800" b="0" i="0" u="none" strike="noStrike" cap="none">
                <a:solidFill>
                  <a:srgbClr val="5C9474"/>
                </a:solidFill>
                <a:latin typeface="Roboto"/>
                <a:ea typeface="Roboto"/>
                <a:cs typeface="Roboto"/>
                <a:sym typeface="Roboto"/>
              </a:rPr>
              <a:t>problem</a:t>
            </a:r>
            <a:r>
              <a:rPr lang="sv-SE" sz="1800" b="0" i="0" u="none" strike="noStrike" cap="non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sv-SE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till </a:t>
            </a:r>
            <a:r>
              <a:rPr lang="sv-SE" sz="1800" b="0" i="0" u="none" strike="noStrike" cap="none">
                <a:solidFill>
                  <a:srgbClr val="5C9474"/>
                </a:solidFill>
                <a:latin typeface="Roboto"/>
                <a:ea typeface="Roboto"/>
                <a:cs typeface="Roboto"/>
                <a:sym typeface="Roboto"/>
              </a:rPr>
              <a:t>användarsidan</a:t>
            </a:r>
            <a:r>
              <a:rPr lang="sv-SE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och </a:t>
            </a:r>
            <a:r>
              <a:rPr lang="sv-SE" sz="1800" b="0" i="0" u="none" strike="noStrike" cap="none">
                <a:solidFill>
                  <a:srgbClr val="D668BC"/>
                </a:solidFill>
                <a:latin typeface="Roboto"/>
                <a:ea typeface="Roboto"/>
                <a:cs typeface="Roboto"/>
                <a:sym typeface="Roboto"/>
              </a:rPr>
              <a:t>lösningen</a:t>
            </a:r>
            <a:r>
              <a:rPr lang="sv-SE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till </a:t>
            </a:r>
            <a:r>
              <a:rPr lang="sv-SE" sz="1800" b="0" i="0" u="none" strike="noStrike" cap="none">
                <a:solidFill>
                  <a:srgbClr val="D668BC"/>
                </a:solidFill>
                <a:latin typeface="Roboto"/>
                <a:ea typeface="Roboto"/>
                <a:cs typeface="Roboto"/>
                <a:sym typeface="Roboto"/>
              </a:rPr>
              <a:t>leverantörssidan</a:t>
            </a:r>
            <a:r>
              <a:rPr lang="sv-SE" sz="1800" b="0" i="0" u="none" strike="noStrike" cap="none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sv-SE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av en innovation.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9474"/>
              </a:buClr>
              <a:buSzPts val="1800"/>
              <a:buFont typeface="Arial"/>
              <a:buChar char="•"/>
            </a:pPr>
            <a:r>
              <a:rPr lang="sv-SE" sz="1800" b="0" i="0" u="none" strike="noStrike" cap="none">
                <a:solidFill>
                  <a:srgbClr val="5C9474"/>
                </a:solidFill>
                <a:latin typeface="Roboto"/>
                <a:ea typeface="Roboto"/>
                <a:cs typeface="Roboto"/>
                <a:sym typeface="Roboto"/>
              </a:rPr>
              <a:t>Problem</a:t>
            </a:r>
            <a:r>
              <a:rPr lang="sv-SE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sv-SE" sz="1800" b="0" i="0" u="none" strike="noStrike" cap="none">
                <a:solidFill>
                  <a:srgbClr val="5C9474"/>
                </a:solidFill>
                <a:latin typeface="Roboto"/>
                <a:ea typeface="Roboto"/>
                <a:cs typeface="Roboto"/>
                <a:sym typeface="Roboto"/>
              </a:rPr>
              <a:t>återspeglar</a:t>
            </a:r>
            <a:r>
              <a:rPr lang="sv-SE" sz="1800" b="0" i="0" u="none" strike="noStrike" cap="non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sv-SE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ett </a:t>
            </a:r>
            <a:r>
              <a:rPr lang="sv-SE" sz="1800" b="0" i="0" u="none" strike="noStrike" cap="none">
                <a:solidFill>
                  <a:srgbClr val="5C9474"/>
                </a:solidFill>
                <a:latin typeface="Roboto"/>
                <a:ea typeface="Roboto"/>
                <a:cs typeface="Roboto"/>
                <a:sym typeface="Roboto"/>
              </a:rPr>
              <a:t>behov</a:t>
            </a:r>
            <a:r>
              <a:rPr lang="sv-SE" sz="1800" b="0" i="0" u="none" strike="noStrike" cap="non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sv-SE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och </a:t>
            </a:r>
            <a:r>
              <a:rPr lang="sv-SE" sz="1800" b="0" i="0" u="none" strike="noStrike" cap="none">
                <a:solidFill>
                  <a:srgbClr val="D668BC"/>
                </a:solidFill>
                <a:latin typeface="Roboto"/>
                <a:ea typeface="Roboto"/>
                <a:cs typeface="Roboto"/>
                <a:sym typeface="Roboto"/>
              </a:rPr>
              <a:t>lösningen</a:t>
            </a:r>
            <a:r>
              <a:rPr lang="sv-SE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ett möjligt sätt att </a:t>
            </a:r>
            <a:r>
              <a:rPr lang="sv-SE" sz="1800" b="0" i="0" u="none" strike="noStrike" cap="none">
                <a:solidFill>
                  <a:srgbClr val="D668BC"/>
                </a:solidFill>
                <a:latin typeface="Roboto"/>
                <a:ea typeface="Roboto"/>
                <a:cs typeface="Roboto"/>
                <a:sym typeface="Roboto"/>
              </a:rPr>
              <a:t>tillfredsställa</a:t>
            </a:r>
            <a:r>
              <a:rPr lang="sv-SE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detta </a:t>
            </a:r>
            <a:r>
              <a:rPr lang="sv-SE" sz="1800" b="0" i="0" u="none" strike="noStrike" cap="none">
                <a:solidFill>
                  <a:srgbClr val="D668BC"/>
                </a:solidFill>
                <a:latin typeface="Roboto"/>
                <a:ea typeface="Roboto"/>
                <a:cs typeface="Roboto"/>
                <a:sym typeface="Roboto"/>
              </a:rPr>
              <a:t>behov</a:t>
            </a:r>
            <a:r>
              <a:rPr lang="sv-SE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68BC"/>
              </a:buClr>
              <a:buSzPts val="1800"/>
              <a:buFont typeface="Arial"/>
              <a:buChar char="•"/>
            </a:pPr>
            <a:r>
              <a:rPr lang="sv-SE" sz="1800" b="0" i="0" u="none" strike="noStrike" cap="none">
                <a:solidFill>
                  <a:srgbClr val="D668BC"/>
                </a:solidFill>
                <a:latin typeface="Roboto"/>
                <a:ea typeface="Roboto"/>
                <a:cs typeface="Roboto"/>
                <a:sym typeface="Roboto"/>
              </a:rPr>
              <a:t>Lösningen</a:t>
            </a:r>
            <a:r>
              <a:rPr lang="sv-SE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till </a:t>
            </a:r>
            <a:r>
              <a:rPr lang="sv-SE" sz="1800" b="0" i="0" u="none" strike="noStrike" cap="none">
                <a:solidFill>
                  <a:srgbClr val="5C9474"/>
                </a:solidFill>
                <a:latin typeface="Roboto"/>
                <a:ea typeface="Roboto"/>
                <a:cs typeface="Roboto"/>
                <a:sym typeface="Roboto"/>
              </a:rPr>
              <a:t>problemet</a:t>
            </a:r>
            <a:r>
              <a:rPr lang="sv-SE" sz="1800" b="0" i="0" u="none" strike="noStrike" cap="none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sv-SE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förväntas generera </a:t>
            </a:r>
            <a:r>
              <a:rPr lang="sv-SE" sz="18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värde </a:t>
            </a:r>
            <a:r>
              <a:rPr lang="sv-SE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för kunder, och/eller leverantörer av lösningen. </a:t>
            </a:r>
            <a:endParaRPr/>
          </a:p>
        </p:txBody>
      </p:sp>
      <p:grpSp>
        <p:nvGrpSpPr>
          <p:cNvPr id="88" name="Google Shape;88;p5"/>
          <p:cNvGrpSpPr/>
          <p:nvPr/>
        </p:nvGrpSpPr>
        <p:grpSpPr>
          <a:xfrm>
            <a:off x="2567608" y="2595734"/>
            <a:ext cx="7570788" cy="400050"/>
            <a:chOff x="1133231" y="2201327"/>
            <a:chExt cx="7570914" cy="400170"/>
          </a:xfrm>
        </p:grpSpPr>
        <p:sp>
          <p:nvSpPr>
            <p:cNvPr id="89" name="Google Shape;89;p5"/>
            <p:cNvSpPr txBox="1"/>
            <p:nvPr/>
          </p:nvSpPr>
          <p:spPr>
            <a:xfrm>
              <a:off x="1133231" y="2201327"/>
              <a:ext cx="981110" cy="4001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C9474"/>
                </a:buClr>
                <a:buSzPts val="2000"/>
                <a:buFont typeface="Verdana"/>
                <a:buNone/>
              </a:pPr>
              <a:r>
                <a:rPr lang="sv-SE" sz="2000" b="0" i="0" u="none" strike="noStrike" cap="none">
                  <a:solidFill>
                    <a:srgbClr val="5C9474"/>
                  </a:solidFill>
                  <a:latin typeface="Verdana"/>
                  <a:ea typeface="Verdana"/>
                  <a:cs typeface="Verdana"/>
                  <a:sym typeface="Verdana"/>
                </a:rPr>
                <a:t>Behov</a:t>
              </a:r>
              <a:endParaRPr/>
            </a:p>
          </p:txBody>
        </p:sp>
        <p:sp>
          <p:nvSpPr>
            <p:cNvPr id="90" name="Google Shape;90;p5"/>
            <p:cNvSpPr txBox="1"/>
            <p:nvPr/>
          </p:nvSpPr>
          <p:spPr>
            <a:xfrm>
              <a:off x="5685693" y="2201327"/>
              <a:ext cx="3018452" cy="4001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668BC"/>
                </a:buClr>
                <a:buSzPts val="2000"/>
                <a:buFont typeface="Verdana"/>
                <a:buNone/>
              </a:pPr>
              <a:r>
                <a:rPr lang="sv-SE" sz="2000" b="0" i="0" u="none" strike="noStrike" cap="none">
                  <a:solidFill>
                    <a:srgbClr val="D668BC"/>
                  </a:solidFill>
                  <a:latin typeface="Verdana"/>
                  <a:ea typeface="Verdana"/>
                  <a:cs typeface="Verdana"/>
                  <a:sym typeface="Verdana"/>
                </a:rPr>
                <a:t>Behovstillfredsställare</a:t>
              </a:r>
              <a:endParaRPr/>
            </a:p>
          </p:txBody>
        </p:sp>
      </p:grpSp>
      <p:sp>
        <p:nvSpPr>
          <p:cNvPr id="91" name="Google Shape;91;p5"/>
          <p:cNvSpPr txBox="1"/>
          <p:nvPr/>
        </p:nvSpPr>
        <p:spPr>
          <a:xfrm>
            <a:off x="8184232" y="5296153"/>
            <a:ext cx="35500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None/>
            </a:pPr>
            <a:r>
              <a:rPr lang="sv-SE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Magnusson (2016)</a:t>
            </a:r>
            <a:endParaRPr sz="1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2" name="Google Shape;92;p5"/>
          <p:cNvGrpSpPr/>
          <p:nvPr/>
        </p:nvGrpSpPr>
        <p:grpSpPr>
          <a:xfrm>
            <a:off x="4442958" y="1753972"/>
            <a:ext cx="2119695" cy="2070400"/>
            <a:chOff x="1371295" y="197181"/>
            <a:chExt cx="2119695" cy="2070400"/>
          </a:xfrm>
        </p:grpSpPr>
        <p:sp>
          <p:nvSpPr>
            <p:cNvPr id="93" name="Google Shape;93;p5"/>
            <p:cNvSpPr/>
            <p:nvPr/>
          </p:nvSpPr>
          <p:spPr>
            <a:xfrm>
              <a:off x="1420590" y="197181"/>
              <a:ext cx="2070400" cy="2070400"/>
            </a:xfrm>
            <a:prstGeom prst="pie">
              <a:avLst>
                <a:gd name="adj1" fmla="val 16200000"/>
                <a:gd name="adj2" fmla="val 5400000"/>
              </a:avLst>
            </a:prstGeom>
            <a:solidFill>
              <a:srgbClr val="D668B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 txBox="1"/>
            <p:nvPr/>
          </p:nvSpPr>
          <p:spPr>
            <a:xfrm>
              <a:off x="2455791" y="505276"/>
              <a:ext cx="727105" cy="1454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Times New Roman"/>
                <a:buNone/>
              </a:pPr>
              <a:r>
                <a:rPr lang="sv-SE" sz="15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Lösning</a:t>
              </a:r>
              <a:endParaRPr sz="15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371295" y="197181"/>
              <a:ext cx="2070400" cy="2070400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5C947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 txBox="1"/>
            <p:nvPr/>
          </p:nvSpPr>
          <p:spPr>
            <a:xfrm>
              <a:off x="1667066" y="505276"/>
              <a:ext cx="727105" cy="1454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Times New Roman"/>
                <a:buNone/>
              </a:pPr>
              <a:r>
                <a:rPr lang="sv-SE" sz="15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Problem</a:t>
              </a:r>
              <a:endParaRPr sz="15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6" descr="En bild som visar blå, trappa, kantad, hylla&#10;&#10;Automatiskt genererad beskrivni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237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6"/>
          <p:cNvSpPr txBox="1">
            <a:spLocks noGrp="1"/>
          </p:cNvSpPr>
          <p:nvPr>
            <p:ph type="body" idx="1"/>
          </p:nvPr>
        </p:nvSpPr>
        <p:spPr>
          <a:xfrm>
            <a:off x="5231904" y="1484784"/>
            <a:ext cx="6289031" cy="432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sv-SE"/>
              <a:t>Vill du fortsätta att fördjupa dig inom kreativitet och idégenerering? Då rekommenderar vi att du tittar på och testar följande: 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2000"/>
              <a:buFont typeface="Lato"/>
              <a:buChar char="–"/>
            </a:pPr>
            <a:r>
              <a:rPr lang="sv-SE"/>
              <a:t>Five why: en övning för att förstå den verkliga problembilden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2000"/>
              <a:buFont typeface="Lato"/>
              <a:buChar char="–"/>
            </a:pPr>
            <a:r>
              <a:rPr lang="sv-SE"/>
              <a:t>As easy as 536: Ett exempel på en kreativ process/idégenereringsmetod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2000"/>
              <a:buFont typeface="Lato"/>
              <a:buChar char="–"/>
            </a:pPr>
            <a:r>
              <a:rPr lang="sv-SE"/>
              <a:t>10-minutaren: Ett exempel på en kreativ process/idégenereringsmetod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SzPts val="2000"/>
              <a:buFont typeface="Lato"/>
              <a:buNone/>
            </a:pPr>
            <a:endParaRPr/>
          </a:p>
        </p:txBody>
      </p: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19336" y="5085184"/>
            <a:ext cx="382068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>
                <a:solidFill>
                  <a:schemeClr val="lt1"/>
                </a:solidFill>
              </a:rPr>
              <a:t>Nästa steg?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innovate ppt-mall">
  <a:themeElements>
    <a:clrScheme name="Standardformgivnin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</Words>
  <Application>Microsoft Office PowerPoint</Application>
  <PresentationFormat>Bredbild</PresentationFormat>
  <Paragraphs>34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7" baseType="lpstr">
      <vt:lpstr>Coinnovate ppt-mall</vt:lpstr>
      <vt:lpstr>Innovationsakademin: Om kreativitet och idéer</vt:lpstr>
      <vt:lpstr>Vad är kreativitet?</vt:lpstr>
      <vt:lpstr>Kreativitet i grupp: möjligheter och hot</vt:lpstr>
      <vt:lpstr>Vad behövs för att vara kreativ? </vt:lpstr>
      <vt:lpstr>Vad är en idé?</vt:lpstr>
      <vt:lpstr>Nästa steg?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Innovationsakademin: Om kreativitet och idéer</dc:title>
  <dc:creator>Lisa Johnsson</dc:creator>
  <cp:lastModifiedBy>Lisa Johnsson</cp:lastModifiedBy>
  <cp:revision>2</cp:revision>
  <dcterms:created xsi:type="dcterms:W3CDTF">2020-11-24T14:46:31Z</dcterms:created>
  <dcterms:modified xsi:type="dcterms:W3CDTF">2022-04-21T14:22:08Z</dcterms:modified>
</cp:coreProperties>
</file>