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Times" panose="02020603050405020304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qJljvxiBX01UrlNR0x/Fa4b/A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Detta är en instruktion till en fysisk övning där samtliga deltagare befinner sig i rummet. Det går att genomföra denna övning digitalt, men då med något annat upplägg. Det går bra att arbeta i program som ex padlet eller mural där alla ser vad andra har skrivit och man utvecklar genom att fylla i nya “post- it".</a:t>
            </a: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" name="Google Shape;83;p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2022-03-07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:notes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© Peter Magnusson</a:t>
            </a:r>
            <a:endParaRPr/>
          </a:p>
        </p:txBody>
      </p:sp>
      <p:sp>
        <p:nvSpPr>
          <p:cNvPr id="85" name="Google Shape;85;p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805264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103445" y="3995200"/>
            <a:ext cx="7488832" cy="1296144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3" name="Google Shape;13;p7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96" y="6021288"/>
            <a:ext cx="2278522" cy="55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>
            <a:spLocks noGrp="1"/>
          </p:cNvSpPr>
          <p:nvPr>
            <p:ph type="pic" idx="2"/>
          </p:nvPr>
        </p:nvSpPr>
        <p:spPr>
          <a:xfrm>
            <a:off x="1" y="0"/>
            <a:ext cx="422379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5375920" y="8367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2245A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344158" y="3923493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5C94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9" name="Google Shape;19;p8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6679" y="6021288"/>
            <a:ext cx="2278522" cy="55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Rubrik och innehåll">
  <p:cSld name="5_Rubrik och innehål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>
            <a:spLocks noGrp="1"/>
          </p:cNvSpPr>
          <p:nvPr>
            <p:ph type="pic" idx="2"/>
          </p:nvPr>
        </p:nvSpPr>
        <p:spPr>
          <a:xfrm>
            <a:off x="7968209" y="0"/>
            <a:ext cx="422379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1020325" y="9446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2245A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169762" y="836712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5C94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25" name="Google Shape;25;p9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0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261" y="6015732"/>
            <a:ext cx="2278522" cy="55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och innehåll">
  <p:cSld name="3_Rubrik och innehål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10972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722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29" name="Google Shape;29;p10"/>
          <p:cNvCxnSpPr/>
          <p:nvPr/>
        </p:nvCxnSpPr>
        <p:spPr>
          <a:xfrm>
            <a:off x="719403" y="1340768"/>
            <a:ext cx="1416157" cy="0"/>
          </a:xfrm>
          <a:prstGeom prst="straightConnector1">
            <a:avLst/>
          </a:prstGeom>
          <a:noFill/>
          <a:ln w="38100" cap="flat" cmpd="sng">
            <a:solidFill>
              <a:srgbClr val="5C947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" name="Google Shape;30;p10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631504" y="2132856"/>
            <a:ext cx="8496944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2245A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32" name="Google Shape;32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96" y="6021288"/>
            <a:ext cx="2278522" cy="55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>
            <a:spLocks noGrp="1"/>
          </p:cNvSpPr>
          <p:nvPr>
            <p:ph type="pic" idx="2"/>
          </p:nvPr>
        </p:nvSpPr>
        <p:spPr>
          <a:xfrm>
            <a:off x="0" y="4941168"/>
            <a:ext cx="12192000" cy="1916832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623392" y="1628800"/>
            <a:ext cx="5280587" cy="316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2245A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3"/>
          </p:nvPr>
        </p:nvSpPr>
        <p:spPr>
          <a:xfrm>
            <a:off x="6288021" y="1628800"/>
            <a:ext cx="5280587" cy="316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691276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722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38" name="Google Shape;38;p11"/>
          <p:cNvCxnSpPr/>
          <p:nvPr/>
        </p:nvCxnSpPr>
        <p:spPr>
          <a:xfrm>
            <a:off x="719403" y="1340768"/>
            <a:ext cx="1344149" cy="0"/>
          </a:xfrm>
          <a:prstGeom prst="straightConnector1">
            <a:avLst/>
          </a:prstGeom>
          <a:noFill/>
          <a:ln w="38100" cap="flat" cmpd="sng">
            <a:solidFill>
              <a:srgbClr val="D668B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" name="Google Shape;39;p11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332656"/>
            <a:ext cx="2753463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och innehåll">
  <p:cSld name="2_Rubrik och innehål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>
            <a:spLocks noGrp="1"/>
          </p:cNvSpPr>
          <p:nvPr>
            <p:ph type="pic" idx="2"/>
          </p:nvPr>
        </p:nvSpPr>
        <p:spPr>
          <a:xfrm>
            <a:off x="13792" y="4920004"/>
            <a:ext cx="12192000" cy="191683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6984776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7224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43" name="Google Shape;43;p12"/>
          <p:cNvCxnSpPr/>
          <p:nvPr/>
        </p:nvCxnSpPr>
        <p:spPr>
          <a:xfrm rot="10800000" flipH="1">
            <a:off x="719403" y="1340768"/>
            <a:ext cx="1344149" cy="1"/>
          </a:xfrm>
          <a:prstGeom prst="straightConnector1">
            <a:avLst/>
          </a:prstGeom>
          <a:noFill/>
          <a:ln w="38100" cap="flat" cmpd="sng">
            <a:solidFill>
              <a:srgbClr val="5C947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" name="Google Shape;44;p12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332656"/>
            <a:ext cx="2753463" cy="54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1631504" y="1772816"/>
            <a:ext cx="8496944" cy="252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2245A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ubrik och innehåll">
  <p:cSld name="4_Rubrik och innehå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1631504" y="2132856"/>
            <a:ext cx="8496944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2245A"/>
              </a:buClr>
              <a:buSzPts val="1800"/>
              <a:buFont typeface="Lato"/>
              <a:buChar char="–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10972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5C94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49" name="Google Shape;49;p13"/>
          <p:cNvCxnSpPr/>
          <p:nvPr/>
        </p:nvCxnSpPr>
        <p:spPr>
          <a:xfrm>
            <a:off x="719403" y="1340768"/>
            <a:ext cx="1344149" cy="0"/>
          </a:xfrm>
          <a:prstGeom prst="straightConnector1">
            <a:avLst/>
          </a:prstGeom>
          <a:noFill/>
          <a:ln w="38100" cap="flat" cmpd="sng">
            <a:solidFill>
              <a:srgbClr val="72245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13" descr="coinnovate-logotyp-cmy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3" y="6021288"/>
            <a:ext cx="2753463" cy="54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96" y="6021288"/>
            <a:ext cx="2278522" cy="55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293" y="0"/>
            <a:ext cx="1219200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1055440" y="3861048"/>
            <a:ext cx="7488832" cy="1296144"/>
          </a:xfrm>
          <a:prstGeom prst="rect">
            <a:avLst/>
          </a:prstGeom>
          <a:solidFill>
            <a:schemeClr val="dk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sv-SE"/>
            </a:br>
            <a:r>
              <a:rPr lang="sv-SE"/>
              <a:t>Innovationsakademin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As Easy As 536 - En kreativ övning</a:t>
            </a:r>
            <a:br>
              <a:rPr lang="sv-SE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En bild som visar text, person, bord&#10;&#10;Automatiskt genererad beskrivn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213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375920" y="1284270"/>
            <a:ext cx="6289031" cy="452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</a:pPr>
            <a:r>
              <a:rPr lang="sv-SE" sz="2000"/>
              <a:t>As easy as 536 är en kreativ övning som syftar till att gemensamt komma på och vidareutveckla idéer.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</a:pPr>
            <a:r>
              <a:rPr lang="sv-SE" sz="2000"/>
              <a:t>Metoden är väldigt kraftfull därför att man på mycket kort tid kan utveckla och vidareutveckla många idéer. Vi har t ex gjort den på en intern konferens med 120 medarbetare. På 30 min tog vi fram 360 idéer som alla hade bearbetats och vidareutvecklats av fem personer!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C2342"/>
              </a:buClr>
              <a:buSzPts val="2400"/>
              <a:buFont typeface="Noto Sans Symbols"/>
              <a:buChar char="▪"/>
            </a:pPr>
            <a:r>
              <a:rPr lang="sv-SE" sz="2000"/>
              <a:t>Metoden kan också vara utmanande för en del eftersom den genomförs helt under tystnad. ☺</a:t>
            </a:r>
            <a:endParaRPr sz="2000"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44158" y="3923493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>
                <a:solidFill>
                  <a:schemeClr val="lt1"/>
                </a:solidFill>
              </a:rPr>
              <a:t>Kort bakgrund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09" y="0"/>
            <a:ext cx="42237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>
            <a:spLocks noGrp="1"/>
          </p:cNvSpPr>
          <p:nvPr>
            <p:ph type="body" idx="1"/>
          </p:nvPr>
        </p:nvSpPr>
        <p:spPr>
          <a:xfrm>
            <a:off x="1020325" y="9446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</a:pPr>
            <a:r>
              <a:rPr lang="sv-SE" sz="2400"/>
              <a:t>As easy as 536</a:t>
            </a:r>
            <a:endParaRPr sz="240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v-SE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Dela in i grupper om </a:t>
            </a:r>
            <a:r>
              <a:rPr lang="sv-SE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sv-SE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personer. </a:t>
            </a:r>
            <a:endParaRPr sz="1800"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v-SE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Framför dig har du </a:t>
            </a:r>
            <a:r>
              <a:rPr lang="sv-SE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sv-SE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A4-blad. Skriv ditt namn på båda bladen. </a:t>
            </a:r>
            <a:endParaRPr sz="1800"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v-SE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Skriv ner en idé på varje papper. Totalt 3 idéer. Detta får ta </a:t>
            </a:r>
            <a:r>
              <a:rPr lang="sv-SE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sv-SE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minuter.</a:t>
            </a:r>
            <a:endParaRPr sz="1800"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v-SE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Lapparna med de 3 idéerna sänds vidare till nästa person som får 6 minuter på sig att förbättra och vidareutveckla idéerna. </a:t>
            </a:r>
            <a:endParaRPr sz="1800"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v-SE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Fortsätt så till dess idéerna har nått sin ursprungliga ägare. </a:t>
            </a:r>
            <a:endParaRPr sz="1800"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Lato"/>
              <a:buNone/>
            </a:pPr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8560181" y="1292290"/>
            <a:ext cx="3359650" cy="592701"/>
          </a:xfrm>
          <a:prstGeom prst="rect">
            <a:avLst/>
          </a:prstGeom>
          <a:solidFill>
            <a:srgbClr val="D8D8D8">
              <a:alpha val="7647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As Easy as 536</a:t>
            </a:r>
            <a:endParaRPr/>
          </a:p>
        </p:txBody>
      </p:sp>
      <p:sp>
        <p:nvSpPr>
          <p:cNvPr id="72" name="Google Shape;72;p2"/>
          <p:cNvSpPr txBox="1"/>
          <p:nvPr/>
        </p:nvSpPr>
        <p:spPr>
          <a:xfrm>
            <a:off x="8305301" y="4861341"/>
            <a:ext cx="33596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D668BC"/>
                </a:solidFill>
                <a:latin typeface="Arial"/>
                <a:ea typeface="Arial"/>
                <a:cs typeface="Arial"/>
                <a:sym typeface="Arial"/>
              </a:rPr>
              <a:t>PS! Siffrorna kan anpassas till t ex antalet människor och tillgänglig tid. Tex ”As easy as 435”</a:t>
            </a:r>
            <a:endParaRPr sz="1400" b="0" i="0" u="none" strike="noStrike" cap="none">
              <a:solidFill>
                <a:srgbClr val="D668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 descr="En bild som visar utomhus, strand, natur, personer&#10;&#10;Automatiskt genererad beskrivni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2237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>
            <a:spLocks noGrp="1"/>
          </p:cNvSpPr>
          <p:nvPr>
            <p:ph type="body" idx="1"/>
          </p:nvPr>
        </p:nvSpPr>
        <p:spPr>
          <a:xfrm>
            <a:off x="5375920" y="836712"/>
            <a:ext cx="6289031" cy="496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v-SE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här är en helt tyst övning! No talking!</a:t>
            </a:r>
            <a:endParaRPr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v-SE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När det gäller nya idéer finns det inga fel.</a:t>
            </a:r>
            <a:r>
              <a:rPr lang="sv-S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Arbetet med att värdera idéerna kommer i nästa steg.</a:t>
            </a:r>
            <a:endParaRPr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v-SE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 inte rädda för att ta ut svängarna! Roliga och knäppa idéer behövs också för att hitta det originella/unika!</a:t>
            </a:r>
            <a:endParaRPr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sv-SE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 du är klar innan utsatt tid. Lägg ner pennan, slut ögonen och vila. Väntetid är vilotid!</a:t>
            </a:r>
            <a:endParaRPr i="0" u="none" strike="noStrike">
              <a:solidFill>
                <a:srgbClr val="0046AD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344158" y="3923493"/>
            <a:ext cx="38206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>
                <a:solidFill>
                  <a:schemeClr val="lt1"/>
                </a:solidFill>
              </a:rPr>
              <a:t>Regler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623392" y="332656"/>
            <a:ext cx="10972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sz="3200" b="0">
                <a:solidFill>
                  <a:srgbClr val="5C9474"/>
                </a:solidFill>
                <a:latin typeface="Arial"/>
                <a:ea typeface="Arial"/>
                <a:cs typeface="Arial"/>
                <a:sym typeface="Arial"/>
              </a:rPr>
              <a:t>Arbeta med en vald utmaning!</a:t>
            </a:r>
            <a:endParaRPr sz="3200" b="0">
              <a:solidFill>
                <a:srgbClr val="5C94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1631504" y="2132856"/>
            <a:ext cx="8496944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sv-SE"/>
              <a:t>Ett exempel: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C2342"/>
              </a:buClr>
              <a:buSzPts val="2000"/>
              <a:buFont typeface="Noto Sans Symbols"/>
              <a:buChar char="▪"/>
            </a:pPr>
            <a:r>
              <a:rPr lang="sv-SE"/>
              <a:t>”Så skapar vi ett bättre kreativt klimat på arbetsplatsen!”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0" i="1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sv-SE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Inga budgetrestriktioner eller annat tråkigt som ställer till det!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sv-SE" sz="18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När ni sedan tagit fram era idéer går ni vidare och utveckla idéerna för att välja ut era favoriter, till exempel med hjälp av idéutvärderingsverktyget “frukter, stjärnor och diamanter”.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innovate ppt-mall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Bredbild</PresentationFormat>
  <Paragraphs>32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Times</vt:lpstr>
      <vt:lpstr>Times New Roman</vt:lpstr>
      <vt:lpstr>Lato</vt:lpstr>
      <vt:lpstr>Noto Sans Symbols</vt:lpstr>
      <vt:lpstr>Calibri</vt:lpstr>
      <vt:lpstr>Arial</vt:lpstr>
      <vt:lpstr>Coinnovate ppt-mall</vt:lpstr>
      <vt:lpstr> Innovationsakademin As Easy As 536 - En kreativ övning </vt:lpstr>
      <vt:lpstr>Kort bakgrund</vt:lpstr>
      <vt:lpstr>As Easy as 536</vt:lpstr>
      <vt:lpstr>Regler</vt:lpstr>
      <vt:lpstr>Arbeta med en vald utmaning!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Innovationsakademin As Easy As 536 - En kreativ övning</dc:title>
  <dc:creator>Lisa Johnsson</dc:creator>
  <cp:lastModifiedBy>Lisa Johnsson</cp:lastModifiedBy>
  <cp:revision>1</cp:revision>
  <dcterms:created xsi:type="dcterms:W3CDTF">2020-11-24T14:46:31Z</dcterms:created>
  <dcterms:modified xsi:type="dcterms:W3CDTF">2022-03-23T13:19:37Z</dcterms:modified>
</cp:coreProperties>
</file>