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63" r:id="rId4"/>
    <p:sldId id="264" r:id="rId5"/>
    <p:sldId id="258" r:id="rId6"/>
    <p:sldId id="259" r:id="rId7"/>
    <p:sldId id="260" r:id="rId8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8B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025" autoAdjust="0"/>
    <p:restoredTop sz="75336" autoAdjust="0"/>
  </p:normalViewPr>
  <p:slideViewPr>
    <p:cSldViewPr snapToGrid="0" showGuides="1">
      <p:cViewPr varScale="1">
        <p:scale>
          <a:sx n="67" d="100"/>
          <a:sy n="67" d="100"/>
        </p:scale>
        <p:origin x="129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1469" y="-9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08EC4-5098-425E-B73F-261332CF8D98}" type="datetimeFigureOut">
              <a:rPr lang="sv-SE" smtClean="0"/>
              <a:t>2021-10-29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CFF52-A09E-4C73-A0E4-81991CC7075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1613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69C1A-508A-4EB2-BCCA-C353B8862E2F}" type="datetimeFigureOut">
              <a:rPr lang="sv-SE" smtClean="0"/>
              <a:t>2021-10-29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E877C-9D6A-460C-BE8A-EE3A2FF7F46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2053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5E877C-9D6A-460C-BE8A-EE3A2FF7F461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4187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2">
            <a:extLst>
              <a:ext uri="{FF2B5EF4-FFF2-40B4-BE49-F238E27FC236}">
                <a16:creationId xmlns:a16="http://schemas.microsoft.com/office/drawing/2014/main" id="{5C27D690-4506-9F49-ADE1-7123C3A84599}"/>
              </a:ext>
            </a:extLst>
          </p:cNvPr>
          <p:cNvSpPr/>
          <p:nvPr userDrawn="1"/>
        </p:nvSpPr>
        <p:spPr>
          <a:xfrm>
            <a:off x="0" y="-54591"/>
            <a:ext cx="9144000" cy="3955852"/>
          </a:xfrm>
          <a:prstGeom prst="rect">
            <a:avLst/>
          </a:prstGeom>
          <a:solidFill>
            <a:srgbClr val="157E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675" dirty="0">
              <a:latin typeface="FarnhamText Regular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77044" y="1364426"/>
            <a:ext cx="4413933" cy="1323380"/>
          </a:xfrm>
        </p:spPr>
        <p:txBody>
          <a:bodyPr anchor="b">
            <a:normAutofit/>
          </a:bodyPr>
          <a:lstStyle>
            <a:lvl1pPr marL="0" indent="0">
              <a:buNone/>
              <a:defRPr sz="3600" b="1">
                <a:solidFill>
                  <a:srgbClr val="FFFFFF"/>
                </a:solidFill>
                <a:latin typeface="TheSansOsF SemiBold"/>
                <a:ea typeface="TheSansOsF SemiBold"/>
                <a:cs typeface="TheSansOsF SemiBold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/>
          </p:nvPr>
        </p:nvSpPr>
        <p:spPr>
          <a:xfrm>
            <a:off x="477044" y="2901502"/>
            <a:ext cx="3455212" cy="64472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FFFDFF"/>
                </a:solidFill>
                <a:latin typeface="FarnhamText Regular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158358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75B2BCD-1974-A846-91FE-5C5A5F0AAF01}"/>
              </a:ext>
            </a:extLst>
          </p:cNvPr>
          <p:cNvSpPr/>
          <p:nvPr userDrawn="1"/>
        </p:nvSpPr>
        <p:spPr>
          <a:xfrm>
            <a:off x="0" y="1"/>
            <a:ext cx="9144000" cy="5143500"/>
          </a:xfrm>
          <a:prstGeom prst="rect">
            <a:avLst/>
          </a:prstGeom>
          <a:solidFill>
            <a:srgbClr val="758B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2860" rIns="45720" bIns="22860" anchor="ctr"/>
          <a:lstStyle/>
          <a:p>
            <a:pPr algn="ctr">
              <a:defRPr/>
            </a:pPr>
            <a:endParaRPr lang="sv-SE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7209" y="1626788"/>
            <a:ext cx="3249450" cy="188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40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32" y="205980"/>
            <a:ext cx="5921829" cy="59909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TheSansOsF SemiBol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7132" y="1041586"/>
            <a:ext cx="5377543" cy="339447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2pPr>
            <a:lvl3pPr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3pPr>
            <a:lvl4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4pPr>
            <a:lvl5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53398" y="205980"/>
            <a:ext cx="0" cy="599090"/>
          </a:xfrm>
          <a:prstGeom prst="line">
            <a:avLst/>
          </a:prstGeom>
          <a:ln w="38100">
            <a:solidFill>
              <a:srgbClr val="157E8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247650" y="4730750"/>
            <a:ext cx="8723355" cy="635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32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7132" y="991430"/>
            <a:ext cx="4027170" cy="339447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2pPr>
            <a:lvl3pPr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3pPr>
            <a:lvl4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4pPr>
            <a:lvl5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4512045" y="991431"/>
            <a:ext cx="4119" cy="3394471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29572" y="991430"/>
            <a:ext cx="4027170" cy="339447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2pPr>
            <a:lvl3pPr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3pPr>
            <a:lvl4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4pPr>
            <a:lvl5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247650" y="4730750"/>
            <a:ext cx="8723355" cy="635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47132" y="205980"/>
            <a:ext cx="5921829" cy="59909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TheSansOsF SemiBol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258232" y="205980"/>
            <a:ext cx="0" cy="599090"/>
          </a:xfrm>
          <a:prstGeom prst="line">
            <a:avLst/>
          </a:prstGeom>
          <a:ln w="38100">
            <a:solidFill>
              <a:srgbClr val="157E8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96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ält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7132" y="991430"/>
            <a:ext cx="5377543" cy="339447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2pPr>
            <a:lvl3pPr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3pPr>
            <a:lvl4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4pPr>
            <a:lvl5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5858246" y="991430"/>
            <a:ext cx="3002691" cy="339447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5795432" y="991431"/>
            <a:ext cx="5148" cy="3394471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0" hasCustomPrompt="1"/>
          </p:nvPr>
        </p:nvSpPr>
        <p:spPr>
          <a:xfrm>
            <a:off x="5871337" y="991430"/>
            <a:ext cx="2989600" cy="339447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2pPr>
            <a:lvl3pPr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3pPr>
            <a:lvl4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4pPr>
            <a:lvl5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247650" y="4730750"/>
            <a:ext cx="8723355" cy="635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47132" y="205980"/>
            <a:ext cx="5921829" cy="59909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TheSansOsF SemiBol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258232" y="205980"/>
            <a:ext cx="0" cy="599090"/>
          </a:xfrm>
          <a:prstGeom prst="line">
            <a:avLst/>
          </a:prstGeom>
          <a:ln w="38100">
            <a:solidFill>
              <a:srgbClr val="157E8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90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malt fält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7132" y="991430"/>
            <a:ext cx="6187101" cy="339447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2pPr>
            <a:lvl3pPr marL="1200150" indent="-285750"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3pPr>
            <a:lvl4pPr marL="1543050" indent="-171450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4pPr>
            <a:lvl5pPr marL="2000250" indent="-171450">
              <a:buFont typeface="Arial" panose="020B0604020202020204" pitchFamily="34" charset="0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6627231" y="991430"/>
            <a:ext cx="2233706" cy="3394472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6578158" y="991431"/>
            <a:ext cx="5148" cy="3394471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627231" y="991430"/>
            <a:ext cx="2233706" cy="33944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1pPr>
            <a:lvl2pPr marL="457200" indent="0">
              <a:buFontTx/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2pPr>
            <a:lvl3pPr marL="914400" indent="0">
              <a:buNone/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3pPr>
            <a:lvl4pPr marL="137160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4pPr>
            <a:lvl5pPr marL="182880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247650" y="4730750"/>
            <a:ext cx="8723355" cy="635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47132" y="205980"/>
            <a:ext cx="5921829" cy="59909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TheSansOsF SemiBol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258232" y="205980"/>
            <a:ext cx="0" cy="599090"/>
          </a:xfrm>
          <a:prstGeom prst="line">
            <a:avLst/>
          </a:prstGeom>
          <a:ln w="38100">
            <a:solidFill>
              <a:srgbClr val="157E8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85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d bild i högerka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7132" y="991430"/>
            <a:ext cx="5377543" cy="339447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2pPr>
            <a:lvl3pPr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3pPr>
            <a:lvl4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4pPr>
            <a:lvl5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247650" y="4737100"/>
            <a:ext cx="5441950" cy="1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47132" y="205980"/>
            <a:ext cx="5921829" cy="59909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TheSansOsF SemiBol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258232" y="205980"/>
            <a:ext cx="0" cy="599090"/>
          </a:xfrm>
          <a:prstGeom prst="line">
            <a:avLst/>
          </a:prstGeom>
          <a:ln w="38100">
            <a:solidFill>
              <a:srgbClr val="157E8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5834063" y="0"/>
            <a:ext cx="3309937" cy="5143500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366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d smal bild i högerka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2425" y="991430"/>
            <a:ext cx="6214262" cy="3394472"/>
          </a:xfr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2pPr>
            <a:lvl3pPr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3pPr>
            <a:lvl4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4pPr>
            <a:lvl5pPr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FarnhamText Regular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6729984" y="0"/>
            <a:ext cx="2414016" cy="5143500"/>
          </a:xfrm>
        </p:spPr>
        <p:txBody>
          <a:bodyPr/>
          <a:lstStyle/>
          <a:p>
            <a:endParaRPr lang="sv-SE"/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247650" y="4732934"/>
            <a:ext cx="6423812" cy="417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347132" y="205980"/>
            <a:ext cx="5921829" cy="59909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TheSansOsF SemiBol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258232" y="205980"/>
            <a:ext cx="0" cy="599090"/>
          </a:xfrm>
          <a:prstGeom prst="line">
            <a:avLst/>
          </a:prstGeom>
          <a:ln w="38100">
            <a:solidFill>
              <a:srgbClr val="157E8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5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198" y="205979"/>
            <a:ext cx="8229600" cy="85725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tx1">
                    <a:lumMod val="65000"/>
                    <a:lumOff val="35000"/>
                  </a:schemeClr>
                </a:solidFill>
                <a:latin typeface="TheSansOsF SemiBold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58230" y="205980"/>
            <a:ext cx="0" cy="857249"/>
          </a:xfrm>
          <a:prstGeom prst="line">
            <a:avLst/>
          </a:prstGeom>
          <a:ln w="38100">
            <a:solidFill>
              <a:srgbClr val="157E8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247650" y="4730750"/>
            <a:ext cx="8723355" cy="635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5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62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47342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97309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75000"/>
                  </a:schemeClr>
                </a:solidFill>
                <a:latin typeface="Open Sans" panose="020B0606030504020204"/>
              </a:defRPr>
            </a:lvl1pPr>
          </a:lstStyle>
          <a:p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34519" y="4767263"/>
            <a:ext cx="2968388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  <a:latin typeface="Open Sans" panose="020B0606030504020204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00801" y="4767263"/>
            <a:ext cx="715654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75000"/>
                  </a:schemeClr>
                </a:solidFill>
                <a:latin typeface="Open Sans" panose="020B0606030504020204"/>
              </a:defRPr>
            </a:lvl1pPr>
          </a:lstStyle>
          <a:p>
            <a:fld id="{1CAC5206-157C-4151-92D0-245A571005C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C0D8265E-5827-4A41-8537-0FD75A8B1053}"/>
              </a:ext>
            </a:extLst>
          </p:cNvPr>
          <p:cNvSpPr>
            <a:spLocks/>
          </p:cNvSpPr>
          <p:nvPr userDrawn="1"/>
        </p:nvSpPr>
        <p:spPr bwMode="auto">
          <a:xfrm>
            <a:off x="7252320" y="4854690"/>
            <a:ext cx="1561517" cy="123111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>
            <a:spAutoFit/>
          </a:bodyPr>
          <a:lstStyle/>
          <a:p>
            <a:pPr algn="r" defTabSz="182843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spc="112" dirty="0">
                <a:solidFill>
                  <a:schemeClr val="bg1">
                    <a:lumMod val="85000"/>
                  </a:schemeClr>
                </a:solidFill>
                <a:latin typeface="Lato" charset="0"/>
                <a:ea typeface="Lato" charset="0"/>
                <a:cs typeface="Lato" charset="0"/>
                <a:sym typeface="Bebas Neue" charset="0"/>
              </a:rPr>
              <a:t>www.infrasweden2030.se</a:t>
            </a:r>
          </a:p>
        </p:txBody>
      </p:sp>
    </p:spTree>
    <p:extLst>
      <p:ext uri="{BB962C8B-B14F-4D97-AF65-F5344CB8AC3E}">
        <p14:creationId xmlns:p14="http://schemas.microsoft.com/office/powerpoint/2010/main" val="219477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65000"/>
              <a:lumOff val="35000"/>
            </a:schemeClr>
          </a:solidFill>
          <a:latin typeface="TheSansOsF SemiBold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FarnhamText Regular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FarnhamText Regular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FarnhamText Regular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FarnhamText Regular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FarnhamText Regular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77044" y="1364426"/>
            <a:ext cx="6750233" cy="1323380"/>
          </a:xfrm>
        </p:spPr>
        <p:txBody>
          <a:bodyPr>
            <a:normAutofit/>
          </a:bodyPr>
          <a:lstStyle/>
          <a:p>
            <a:r>
              <a:rPr lang="sv-SE" dirty="0"/>
              <a:t>ReRail – Nytt resurseffektivt rälsystem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521005" y="2795955"/>
            <a:ext cx="4763172" cy="767856"/>
          </a:xfrm>
        </p:spPr>
        <p:txBody>
          <a:bodyPr>
            <a:normAutofit fontScale="62500" lnSpcReduction="20000"/>
          </a:bodyPr>
          <a:lstStyle/>
          <a:p>
            <a:r>
              <a:rPr lang="sv-SE" dirty="0"/>
              <a:t>Anders Sundgren &amp; Magnus Eriksson ReRail - Innovatör</a:t>
            </a:r>
          </a:p>
          <a:p>
            <a:r>
              <a:rPr lang="sv-SE" dirty="0"/>
              <a:t>Ulla Juntti Omicold - Projektledare</a:t>
            </a:r>
          </a:p>
          <a:p>
            <a:r>
              <a:rPr lang="sv-SE" dirty="0"/>
              <a:t>Matthias Asplund, Trafikverket - Behovsägare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685" y="4127587"/>
            <a:ext cx="2368364" cy="5754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097107"/>
            <a:ext cx="4350257" cy="64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35267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Parter</a:t>
            </a:r>
          </a:p>
          <a:p>
            <a:pPr lvl="1"/>
            <a:r>
              <a:rPr lang="sv-SE" dirty="0"/>
              <a:t>ReRail AB  (innovatör och projektkoordinator)</a:t>
            </a:r>
          </a:p>
          <a:p>
            <a:pPr lvl="1"/>
            <a:r>
              <a:rPr lang="sv-SE" dirty="0"/>
              <a:t>Omicold AB (projektledare)</a:t>
            </a:r>
          </a:p>
          <a:p>
            <a:pPr lvl="1"/>
            <a:r>
              <a:rPr lang="sv-SE" dirty="0"/>
              <a:t>Trafikverket (behovsägare)</a:t>
            </a:r>
          </a:p>
          <a:p>
            <a:r>
              <a:rPr lang="sv-SE" dirty="0"/>
              <a:t>Tid 2021-05-01—2022-05-01</a:t>
            </a:r>
          </a:p>
          <a:p>
            <a:r>
              <a:rPr lang="sv-SE" dirty="0"/>
              <a:t>Arbetspaket</a:t>
            </a:r>
          </a:p>
          <a:p>
            <a:pPr marL="857250" lvl="1" indent="-457200">
              <a:buFont typeface="+mj-lt"/>
              <a:buAutoNum type="arabicPeriod"/>
            </a:pPr>
            <a:r>
              <a:rPr lang="sv-SE" dirty="0"/>
              <a:t>Provdrift och kvalificering i fullskalig </a:t>
            </a:r>
          </a:p>
          <a:p>
            <a:pPr marL="857250" lvl="1" indent="-457200">
              <a:buFont typeface="+mj-lt"/>
              <a:buAutoNum type="arabicPeriod"/>
            </a:pPr>
            <a:r>
              <a:rPr lang="sv-SE" dirty="0"/>
              <a:t>Implementering av ReRail i dagens järnvägsystem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sv-SE" dirty="0"/>
              <a:t>Uppskalering, affärsplan </a:t>
            </a:r>
          </a:p>
          <a:p>
            <a:pPr marL="857250" lvl="1" indent="-457200">
              <a:buFont typeface="+mj-lt"/>
              <a:buAutoNum type="arabicPeriod"/>
            </a:pPr>
            <a:r>
              <a:rPr lang="sv-SE" dirty="0"/>
              <a:t>Projektledning</a:t>
            </a:r>
          </a:p>
          <a:p>
            <a:pPr lvl="0"/>
            <a:endParaRPr lang="sv-SE" dirty="0"/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1900" dirty="0"/>
              <a:t>Nyttor</a:t>
            </a:r>
          </a:p>
          <a:p>
            <a:r>
              <a:rPr lang="sv-SE" sz="1500" dirty="0"/>
              <a:t>Livtidsförlängning av befintlig transportinfrastruktur</a:t>
            </a:r>
          </a:p>
          <a:p>
            <a:r>
              <a:rPr lang="sv-SE" sz="1500" dirty="0"/>
              <a:t>Miljömässiga vinster i forma av minskat CO2 utsläpp</a:t>
            </a:r>
          </a:p>
          <a:p>
            <a:r>
              <a:rPr lang="sv-SE" sz="1500" dirty="0"/>
              <a:t>Underhållskostnaderna kan halveras och livslängden ökas.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Projektinformation och nyttor</a:t>
            </a:r>
          </a:p>
        </p:txBody>
      </p:sp>
    </p:spTree>
    <p:extLst>
      <p:ext uri="{BB962C8B-B14F-4D97-AF65-F5344CB8AC3E}">
        <p14:creationId xmlns:p14="http://schemas.microsoft.com/office/powerpoint/2010/main" val="360264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Innovation Readiness </a:t>
            </a:r>
            <a:r>
              <a:rPr lang="sv-SE" dirty="0" err="1"/>
              <a:t>level</a:t>
            </a:r>
            <a:endParaRPr lang="sv-SE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27" t="29197" r="25048" b="11206"/>
          <a:stretch/>
        </p:blipFill>
        <p:spPr bwMode="auto">
          <a:xfrm>
            <a:off x="1895627" y="1131809"/>
            <a:ext cx="5092548" cy="3197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latshållare för innehåll 5" descr="C:\Users\User\iCoordinator\Omicold\Omicold\AA-Uppdrag\ReRail\Foton\Provdrift 2\IMG_20201105_082329.jpg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70" y="1176570"/>
            <a:ext cx="1694519" cy="118711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ruta 2"/>
          <p:cNvSpPr txBox="1"/>
          <p:nvPr/>
        </p:nvSpPr>
        <p:spPr>
          <a:xfrm>
            <a:off x="147070" y="2921800"/>
            <a:ext cx="17840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Provdrift 2. Installerad i spår november 2020 på driftplats Luleå spår 21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2066692" y="4418533"/>
            <a:ext cx="48213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Patent i Sverige , Storbritannien  Tyskland, Kina, Indien och USA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2402398" y="894371"/>
            <a:ext cx="41499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Järnvägar i EU-länder, UK, Japan, Norge, kapillärt LKAB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7023656" y="939978"/>
            <a:ext cx="21906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/>
              <a:t>SSAB, Outokumpu, Rälsverkstaden  Sannahed, Järnvägsentreprenörer</a:t>
            </a:r>
          </a:p>
        </p:txBody>
      </p:sp>
      <p:pic>
        <p:nvPicPr>
          <p:cNvPr id="11" name="Bildobjekt 10" descr="Rerail-prototyp-lin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0661" y="1770128"/>
            <a:ext cx="2385112" cy="845184"/>
          </a:xfrm>
          <a:prstGeom prst="rect">
            <a:avLst/>
          </a:prstGeom>
          <a:noFill/>
        </p:spPr>
      </p:pic>
      <p:sp>
        <p:nvSpPr>
          <p:cNvPr id="10" name="textruta 9"/>
          <p:cNvSpPr txBox="1"/>
          <p:nvPr/>
        </p:nvSpPr>
        <p:spPr>
          <a:xfrm>
            <a:off x="7023656" y="2724016"/>
            <a:ext cx="21203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sz="1400" dirty="0"/>
              <a:t>FUNDING &amp; BUSINESS</a:t>
            </a:r>
          </a:p>
          <a:p>
            <a:pPr lvl="0"/>
            <a:r>
              <a:rPr lang="sv-SE" sz="1400" dirty="0"/>
              <a:t>AP 2: Implementering av ReRail </a:t>
            </a:r>
          </a:p>
          <a:p>
            <a:pPr lvl="0"/>
            <a:r>
              <a:rPr lang="sv-SE" sz="1400" dirty="0"/>
              <a:t>AP 3: Uppskalering, affärsplan som inkluderar samarbetspartners, plan för succesivt ökad tillämpning och användning. </a:t>
            </a:r>
            <a:endParaRPr lang="sv-SE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70" y="1972139"/>
            <a:ext cx="692593" cy="923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616" y="2117641"/>
            <a:ext cx="1020974" cy="765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237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sv-SE" b="1" dirty="0"/>
              <a:t>Fullskaligt</a:t>
            </a:r>
          </a:p>
          <a:p>
            <a:pPr lvl="1"/>
            <a:r>
              <a:rPr lang="sv-SE" dirty="0"/>
              <a:t>Byta linjer genom att fräsa ner rälhuvud på befintlig räl och ersätta bortfräst material med borstålskappa</a:t>
            </a:r>
          </a:p>
          <a:p>
            <a:pPr lvl="1"/>
            <a:r>
              <a:rPr lang="sv-SE" dirty="0"/>
              <a:t>Byta linjer genom att byta in prefabricerad ReRail som </a:t>
            </a:r>
            <a:r>
              <a:rPr lang="sv-SE" dirty="0" err="1"/>
              <a:t>långräl</a:t>
            </a:r>
            <a:r>
              <a:rPr lang="sv-SE" dirty="0"/>
              <a:t>  på ny standardstomme</a:t>
            </a:r>
          </a:p>
          <a:p>
            <a:pPr lvl="1"/>
            <a:r>
              <a:rPr lang="sv-SE" dirty="0"/>
              <a:t>Tillverka hela rälen i borstål</a:t>
            </a:r>
          </a:p>
          <a:p>
            <a:pPr lvl="1"/>
            <a:r>
              <a:rPr lang="sv-SE" dirty="0"/>
              <a:t>…</a:t>
            </a:r>
          </a:p>
          <a:p>
            <a:r>
              <a:rPr lang="sv-SE" b="1" dirty="0"/>
              <a:t>Halvskala</a:t>
            </a:r>
          </a:p>
          <a:p>
            <a:pPr lvl="1"/>
            <a:r>
              <a:rPr lang="sv-SE" dirty="0"/>
              <a:t>Byte av </a:t>
            </a:r>
            <a:r>
              <a:rPr lang="sv-SE" dirty="0" err="1"/>
              <a:t>kurvräl</a:t>
            </a:r>
            <a:r>
              <a:rPr lang="sv-SE" dirty="0"/>
              <a:t> genom att fräsa ned rälhuvud i befintligt spår och ersätta bortfräst material med borstålskappa</a:t>
            </a:r>
          </a:p>
          <a:p>
            <a:pPr lvl="1"/>
            <a:r>
              <a:rPr lang="sv-SE" dirty="0"/>
              <a:t>Byta ut </a:t>
            </a:r>
            <a:r>
              <a:rPr lang="sv-SE" dirty="0" err="1"/>
              <a:t>kurvräl</a:t>
            </a:r>
            <a:r>
              <a:rPr lang="sv-SE" dirty="0"/>
              <a:t> genom att byta in en prefabricerad ReRail. Ta tillvara den utbytta rälen, och återanvända stommen för att prefabricera nya ReRail</a:t>
            </a:r>
          </a:p>
          <a:p>
            <a:pPr lvl="1"/>
            <a:r>
              <a:rPr lang="sv-SE" dirty="0"/>
              <a:t>Byta räler i tunnlar med prefabricerade ReRail</a:t>
            </a:r>
          </a:p>
          <a:p>
            <a:pPr lvl="1"/>
            <a:r>
              <a:rPr lang="sv-SE" dirty="0"/>
              <a:t>ReRail i gruvor?</a:t>
            </a:r>
          </a:p>
          <a:p>
            <a:pPr lvl="1"/>
            <a:r>
              <a:rPr lang="sv-SE" dirty="0"/>
              <a:t>…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pPr lvl="0"/>
            <a:r>
              <a:rPr lang="sv-SE" sz="1600" b="1" dirty="0"/>
              <a:t>Miniskala</a:t>
            </a:r>
          </a:p>
          <a:p>
            <a:pPr lvl="1"/>
            <a:r>
              <a:rPr lang="sv-SE" sz="1200" dirty="0"/>
              <a:t>Förse </a:t>
            </a:r>
            <a:r>
              <a:rPr lang="sv-SE" sz="1200" dirty="0" err="1"/>
              <a:t>stödräl</a:t>
            </a:r>
            <a:r>
              <a:rPr lang="sv-SE" sz="1200" dirty="0"/>
              <a:t> i spårväxlar med </a:t>
            </a:r>
            <a:r>
              <a:rPr lang="sv-SE" sz="1200" dirty="0" err="1"/>
              <a:t>borstålsyta</a:t>
            </a:r>
            <a:endParaRPr lang="sv-SE" sz="1200" dirty="0"/>
          </a:p>
          <a:p>
            <a:pPr lvl="1"/>
            <a:r>
              <a:rPr lang="sv-SE" sz="1200" dirty="0"/>
              <a:t>Skydda svetsar genom att lägga en meters ”lock” av borstål</a:t>
            </a:r>
          </a:p>
          <a:p>
            <a:pPr lvl="1"/>
            <a:r>
              <a:rPr lang="sv-SE" sz="1200" dirty="0"/>
              <a:t>…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Några möjliga användningsområden </a:t>
            </a:r>
          </a:p>
        </p:txBody>
      </p:sp>
    </p:spTree>
    <p:extLst>
      <p:ext uri="{BB962C8B-B14F-4D97-AF65-F5344CB8AC3E}">
        <p14:creationId xmlns:p14="http://schemas.microsoft.com/office/powerpoint/2010/main" val="330491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AAAE0C-541B-4260-8B56-F222F9B56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Projektets syfte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76762D9-DB0D-4A4A-8629-0F2832791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/>
              <a:t>Att för den nya rälsprodukten ReRail, som innebär att slitet rälhuvud ersätts med en ny borstålskappa, demonstrera och kvalificera denna i fullskala provdrift samt utveckla/definiera en implementations-, uppskaleringsplan och ett produktions-system med tillhörande partners och leverantörer.</a:t>
            </a:r>
          </a:p>
          <a:p>
            <a:endParaRPr lang="sv-SE" dirty="0"/>
          </a:p>
        </p:txBody>
      </p:sp>
      <p:pic>
        <p:nvPicPr>
          <p:cNvPr id="4" name="Platshållare för innehåll 6" descr="M:\Dok\ReRail\Pics\ReRail-bilder.jpg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63415"/>
          <a:stretch/>
        </p:blipFill>
        <p:spPr bwMode="auto">
          <a:xfrm>
            <a:off x="5690084" y="628161"/>
            <a:ext cx="3353240" cy="3394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492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1E28A8-398D-4481-920D-50AAF1DF2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Projektets tre viktigaste resultat?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A2550E2-BA02-43C8-B07B-7D488A772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Demonstration av ReRail i spår med extremt hög axellast (malmtransport)</a:t>
            </a:r>
          </a:p>
          <a:p>
            <a:r>
              <a:rPr lang="sv-SE" dirty="0"/>
              <a:t>Finns stort behov att använda ReRail konceptet bl.a. för spårväxelkomponenter, lock </a:t>
            </a:r>
            <a:r>
              <a:rPr lang="sv-SE"/>
              <a:t>över svetsskarvar </a:t>
            </a:r>
            <a:endParaRPr lang="sv-SE" dirty="0"/>
          </a:p>
          <a:p>
            <a:r>
              <a:rPr lang="sv-SE" dirty="0"/>
              <a:t>Inspektionsmetoder (oförstörande provning) fungerar för kappan, men behöver utvecklas map stommen</a:t>
            </a:r>
          </a:p>
        </p:txBody>
      </p:sp>
    </p:spTree>
    <p:extLst>
      <p:ext uri="{BB962C8B-B14F-4D97-AF65-F5344CB8AC3E}">
        <p14:creationId xmlns:p14="http://schemas.microsoft.com/office/powerpoint/2010/main" val="3204384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2E96B0-8822-4D45-8E75-A2A7732BB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 lärdomar från projektet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C2108C-882F-4E24-83AA-D17AF3924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Implementering bör påbörjas småskaligt med ”lågt hängande frukt” </a:t>
            </a:r>
          </a:p>
          <a:p>
            <a:r>
              <a:rPr lang="sv-SE" dirty="0"/>
              <a:t>Tillverkningsprocessen måste kvalitetssäkras</a:t>
            </a:r>
          </a:p>
          <a:p>
            <a:r>
              <a:rPr lang="sv-SE" dirty="0"/>
              <a:t>Viktigt att det finns ett affärsteam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9547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387</Words>
  <Application>Microsoft Office PowerPoint</Application>
  <PresentationFormat>Bildspel på skärmen (16:9)</PresentationFormat>
  <Paragraphs>54</Paragraphs>
  <Slides>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4" baseType="lpstr">
      <vt:lpstr>Arial</vt:lpstr>
      <vt:lpstr>Calibri</vt:lpstr>
      <vt:lpstr>FarnhamText Regular</vt:lpstr>
      <vt:lpstr>Lato</vt:lpstr>
      <vt:lpstr>Open Sans</vt:lpstr>
      <vt:lpstr>TheSansOsF SemiBold</vt:lpstr>
      <vt:lpstr>Custom Design</vt:lpstr>
      <vt:lpstr>PowerPoint-presentation</vt:lpstr>
      <vt:lpstr>Projektinformation och nyttor</vt:lpstr>
      <vt:lpstr>Innovation Readiness level</vt:lpstr>
      <vt:lpstr>Några möjliga användningsområden </vt:lpstr>
      <vt:lpstr>Projektets syfte</vt:lpstr>
      <vt:lpstr>Projektets tre viktigaste resultat?</vt:lpstr>
      <vt:lpstr>Viktiga lärdomar från projektet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Fredrick Lekarp</dc:creator>
  <cp:lastModifiedBy>Ulla Juntti</cp:lastModifiedBy>
  <cp:revision>26</cp:revision>
  <cp:lastPrinted>2021-10-28T07:17:11Z</cp:lastPrinted>
  <dcterms:created xsi:type="dcterms:W3CDTF">2020-10-05T14:17:58Z</dcterms:created>
  <dcterms:modified xsi:type="dcterms:W3CDTF">2021-10-29T06:58:15Z</dcterms:modified>
</cp:coreProperties>
</file>