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1" r:id="rId3"/>
  </p:sldMasterIdLst>
  <p:notesMasterIdLst>
    <p:notesMasterId r:id="rId21"/>
  </p:notesMasterIdLst>
  <p:sldIdLst>
    <p:sldId id="366" r:id="rId4"/>
    <p:sldId id="367" r:id="rId5"/>
    <p:sldId id="368" r:id="rId6"/>
    <p:sldId id="370" r:id="rId7"/>
    <p:sldId id="371" r:id="rId8"/>
    <p:sldId id="374" r:id="rId9"/>
    <p:sldId id="375" r:id="rId10"/>
    <p:sldId id="369" r:id="rId11"/>
    <p:sldId id="259" r:id="rId12"/>
    <p:sldId id="362" r:id="rId13"/>
    <p:sldId id="263" r:id="rId14"/>
    <p:sldId id="372" r:id="rId15"/>
    <p:sldId id="373" r:id="rId16"/>
    <p:sldId id="257" r:id="rId17"/>
    <p:sldId id="381" r:id="rId18"/>
    <p:sldId id="379" r:id="rId19"/>
    <p:sldId id="380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78988-4B73-47FC-8409-1EC5314AAE2C}" v="8" dt="2021-10-26T08:05:38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34" autoAdjust="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0F3FD-D6ED-4318-9017-424F815FCFDB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92815-ACD1-4F3A-B53D-4B886F9EA8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15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Camilla</a:t>
            </a:r>
          </a:p>
          <a:p>
            <a:r>
              <a:rPr lang="sv-SE" dirty="0"/>
              <a:t>Incheckningsfrågor (ingen bild),</a:t>
            </a:r>
            <a:r>
              <a:rPr lang="sv-SE" baseline="0" dirty="0"/>
              <a:t> så många som möjligt kamera</a:t>
            </a:r>
          </a:p>
          <a:p>
            <a:r>
              <a:rPr lang="sv-SE" baseline="0" dirty="0"/>
              <a:t>Vad heter du? </a:t>
            </a:r>
          </a:p>
          <a:p>
            <a:r>
              <a:rPr lang="sv-SE" baseline="0" dirty="0"/>
              <a:t>Typ av organisation, akademi/institut, myndighet/kommun/region, företag</a:t>
            </a:r>
          </a:p>
          <a:p>
            <a:r>
              <a:rPr lang="sv-SE" baseline="0" dirty="0"/>
              <a:t>handuppräckning, svar i chatten?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22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Fredrick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330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Fredrick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3595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Lisa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066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Hans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1528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Fredrick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338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7202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Bodil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52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81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Camilla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88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Camilla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493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Camilla</a:t>
            </a:r>
          </a:p>
          <a:p>
            <a:r>
              <a:rPr lang="sv-SE" dirty="0"/>
              <a:t>Varför gör</a:t>
            </a:r>
            <a:r>
              <a:rPr lang="sv-SE" baseline="0" dirty="0"/>
              <a:t> vi det här tillsammans?</a:t>
            </a:r>
          </a:p>
          <a:p>
            <a:r>
              <a:rPr lang="sv-SE" baseline="0" dirty="0"/>
              <a:t>Minska klimatpåverkan och samtidigt klara av att bygga och upprätthålla transportinfrasystem som </a:t>
            </a:r>
            <a:r>
              <a:rPr lang="sv-SE" baseline="0" dirty="0" err="1"/>
              <a:t>jvg</a:t>
            </a:r>
            <a:r>
              <a:rPr lang="sv-SE" baseline="0" dirty="0"/>
              <a:t> och vägnät är en stor utmaning. Både att anlägga och att </a:t>
            </a:r>
            <a:r>
              <a:rPr lang="sv-SE" baseline="0" dirty="0" err="1"/>
              <a:t>drifta</a:t>
            </a:r>
            <a:r>
              <a:rPr lang="sv-SE" baseline="0" dirty="0"/>
              <a:t> innebär stora utsläpp co2. Transportsystemen är dessutom grunden för själva transporterna som i sig är en stor källa till utsläpp av växthusgaser. </a:t>
            </a:r>
          </a:p>
          <a:p>
            <a:r>
              <a:rPr lang="sv-SE" baseline="0" dirty="0"/>
              <a:t>Vi ska dessutom lyckas se till att vägsystemet lyckas ställa om till fordon som drivs på annat sätt än med bensin, främst el. Samtidigt är det viktigt att transportsystemet är </a:t>
            </a:r>
            <a:r>
              <a:rPr lang="sv-SE" baseline="0" dirty="0" err="1"/>
              <a:t>resilient</a:t>
            </a:r>
            <a:r>
              <a:rPr lang="sv-SE" baseline="0" dirty="0"/>
              <a:t> och klarar av effekter av den globala uppvärmningen som större </a:t>
            </a:r>
            <a:r>
              <a:rPr lang="sv-SE" baseline="0" dirty="0" err="1"/>
              <a:t>nedberbördsmängder</a:t>
            </a:r>
            <a:r>
              <a:rPr lang="sv-SE" baseline="0" dirty="0"/>
              <a:t> och högra vattennivåer</a:t>
            </a:r>
          </a:p>
          <a:p>
            <a:endParaRPr lang="sv-SE" baseline="0" dirty="0"/>
          </a:p>
          <a:p>
            <a:r>
              <a:rPr lang="sv-SE" baseline="0" dirty="0"/>
              <a:t>Metod, samverkan, från att sätta agenda, till att genomföra och implementera</a:t>
            </a:r>
          </a:p>
          <a:p>
            <a:endParaRPr lang="sv-SE" baseline="0" dirty="0"/>
          </a:p>
          <a:p>
            <a:r>
              <a:rPr lang="sv-SE" baseline="0" dirty="0"/>
              <a:t>Eftersom </a:t>
            </a:r>
            <a:r>
              <a:rPr lang="sv-SE" baseline="0" dirty="0" err="1"/>
              <a:t>transportinfra</a:t>
            </a:r>
            <a:r>
              <a:rPr lang="sv-SE" baseline="0" dirty="0"/>
              <a:t>, konstruera, bygga, drift och underhåll</a:t>
            </a:r>
          </a:p>
          <a:p>
            <a:r>
              <a:rPr lang="sv-SE" baseline="0" dirty="0"/>
              <a:t>Självklart också planering, affärsmodeller </a:t>
            </a:r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Camilla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35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Lisa</a:t>
            </a:r>
          </a:p>
          <a:p>
            <a:endParaRPr lang="sv-SE" dirty="0"/>
          </a:p>
          <a:p>
            <a:r>
              <a:rPr lang="sv-SE" dirty="0"/>
              <a:t>Projektfilm – En möjlighet för er som närmar er implementering och nyttiggörande.</a:t>
            </a:r>
          </a:p>
          <a:p>
            <a:r>
              <a:rPr lang="sv-SE" dirty="0"/>
              <a:t>Ett exempel</a:t>
            </a:r>
          </a:p>
          <a:p>
            <a:r>
              <a:rPr lang="sv-SE" dirty="0"/>
              <a:t>Hör av er om ni är intresserade så ska vi undersöka </a:t>
            </a:r>
            <a:r>
              <a:rPr lang="sv-SE" dirty="0" err="1"/>
              <a:t>möjlligheterna</a:t>
            </a:r>
            <a:r>
              <a:rPr lang="sv-SE" dirty="0"/>
              <a:t>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29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Lisa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Marta bäddar in Johannes film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02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Camilla introducerar – Sedan är det flera som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090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Fredrick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92815-ACD1-4F3A-B53D-4B886F9EA88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38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5C27D690-4506-9F49-ADE1-7123C3A84599}"/>
              </a:ext>
            </a:extLst>
          </p:cNvPr>
          <p:cNvSpPr/>
          <p:nvPr userDrawn="1"/>
        </p:nvSpPr>
        <p:spPr>
          <a:xfrm>
            <a:off x="0" y="0"/>
            <a:ext cx="12192000" cy="5274469"/>
          </a:xfrm>
          <a:prstGeom prst="rect">
            <a:avLst/>
          </a:prstGeom>
          <a:solidFill>
            <a:srgbClr val="157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9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2747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36059" y="1819235"/>
            <a:ext cx="5885244" cy="1764507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rgbClr val="FFFFF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36059" y="3868670"/>
            <a:ext cx="4606949" cy="85963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rgbClr val="FFFD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1330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5C27D690-4506-9F49-ADE1-7123C3A84599}"/>
              </a:ext>
            </a:extLst>
          </p:cNvPr>
          <p:cNvSpPr/>
          <p:nvPr userDrawn="1"/>
        </p:nvSpPr>
        <p:spPr>
          <a:xfrm>
            <a:off x="0" y="0"/>
            <a:ext cx="12192000" cy="5274469"/>
          </a:xfrm>
          <a:prstGeom prst="rect">
            <a:avLst/>
          </a:prstGeom>
          <a:solidFill>
            <a:srgbClr val="157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9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2747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36059" y="1819235"/>
            <a:ext cx="5885244" cy="1764507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rgbClr val="FFFFF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36059" y="3868670"/>
            <a:ext cx="4606949" cy="85963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rgbClr val="FFFD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009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3" y="274640"/>
            <a:ext cx="7895772" cy="798787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321907"/>
            <a:ext cx="7170057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4309" y="274640"/>
            <a:ext cx="0" cy="798787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330201" y="6307667"/>
            <a:ext cx="11631140" cy="84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321907"/>
            <a:ext cx="5369560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6162819" y="1321909"/>
            <a:ext cx="5492" cy="4525961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19521" y="1321907"/>
            <a:ext cx="5369560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330201" y="6307667"/>
            <a:ext cx="11631140" cy="84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2843" y="274640"/>
            <a:ext cx="7895772" cy="798787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4309" y="274640"/>
            <a:ext cx="0" cy="798787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5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321907"/>
            <a:ext cx="7170057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7957753" y="1321907"/>
            <a:ext cx="4003588" cy="45259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874000" y="1321909"/>
            <a:ext cx="6864" cy="4525961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975207" y="1321907"/>
            <a:ext cx="3986133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30201" y="6307667"/>
            <a:ext cx="11631140" cy="84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2843" y="274640"/>
            <a:ext cx="7895772" cy="798787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44309" y="274640"/>
            <a:ext cx="0" cy="798787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 bild i högerk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321907"/>
            <a:ext cx="7170057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2950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2950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229504"/>
            <a:ext cx="686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/>
                <a:cs typeface="Arial"/>
              </a:defRPr>
            </a:lvl1pPr>
          </a:lstStyle>
          <a:p>
            <a:pPr defTabSz="609585"/>
            <a:r>
              <a:rPr lang="en-US"/>
              <a:t>(</a:t>
            </a:r>
            <a:fld id="{2066355A-084C-D24E-9AD2-7E4FC41EA627}" type="slidenum">
              <a:rPr lang="en-US" smtClean="0"/>
              <a:pPr defTabSz="609585"/>
              <a:t>‹#›</a:t>
            </a:fld>
            <a:r>
              <a:rPr lang="en-US"/>
              <a:t>)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778752" y="0"/>
            <a:ext cx="4413249" cy="6858000"/>
          </a:xfrm>
        </p:spPr>
        <p:txBody>
          <a:bodyPr/>
          <a:lstStyle/>
          <a:p>
            <a:endParaRPr lang="sv-SE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330200" y="6316134"/>
            <a:ext cx="7255933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62843" y="274640"/>
            <a:ext cx="7895772" cy="798787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44309" y="274640"/>
            <a:ext cx="0" cy="798787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4" y="274639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22950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2950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229504"/>
            <a:ext cx="686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/>
                <a:cs typeface="Arial"/>
              </a:defRPr>
            </a:lvl1pPr>
          </a:lstStyle>
          <a:p>
            <a:pPr defTabSz="609585"/>
            <a:r>
              <a:rPr lang="en-US"/>
              <a:t>(</a:t>
            </a:r>
            <a:fld id="{2066355A-084C-D24E-9AD2-7E4FC41EA627}" type="slidenum">
              <a:rPr lang="en-US" smtClean="0"/>
              <a:pPr defTabSz="609585"/>
              <a:t>‹#›</a:t>
            </a:fld>
            <a:r>
              <a:rPr lang="en-US"/>
              <a:t>)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4307" y="274641"/>
            <a:ext cx="0" cy="1142999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30201" y="6307667"/>
            <a:ext cx="11631140" cy="84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22950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2950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229504"/>
            <a:ext cx="686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/>
                <a:cs typeface="Arial"/>
              </a:defRPr>
            </a:lvl1pPr>
          </a:lstStyle>
          <a:p>
            <a:pPr defTabSz="609585"/>
            <a:r>
              <a:rPr lang="en-US"/>
              <a:t>(</a:t>
            </a:r>
            <a:fld id="{2066355A-084C-D24E-9AD2-7E4FC41EA627}" type="slidenum">
              <a:rPr lang="en-US" smtClean="0"/>
              <a:pPr defTabSz="609585"/>
              <a:t>‹#›</a:t>
            </a:fld>
            <a:r>
              <a:rPr lang="en-US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5B2BCD-1974-A846-91FE-5C5A5F0AAF0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algn="ctr">
              <a:defRPr/>
            </a:pPr>
            <a:endParaRPr lang="sv-SE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279" y="2169051"/>
            <a:ext cx="4332600" cy="25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äl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810995" y="1321907"/>
            <a:ext cx="4003588" cy="48502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828450" y="1321907"/>
            <a:ext cx="3986133" cy="4850293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1pPr>
            <a:lvl2pPr marL="990575" indent="-380990">
              <a:buFont typeface="Arial" panose="020B0604020202020204" pitchFamily="34" charset="0"/>
              <a:buChar char="•"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844" y="1321907"/>
            <a:ext cx="7170057" cy="4850293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1pPr>
            <a:lvl2pPr marL="990575" indent="-380990">
              <a:buFont typeface="Arial" panose="020B0604020202020204" pitchFamily="34" charset="0"/>
              <a:buChar char="•"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734107" y="1321910"/>
            <a:ext cx="0" cy="485029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330201" y="6307667"/>
            <a:ext cx="11631140" cy="84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2843" y="274640"/>
            <a:ext cx="7895772" cy="798787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TheSansOsF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44309" y="274640"/>
            <a:ext cx="0" cy="798787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5C27D690-4506-9F49-ADE1-7123C3A84599}"/>
              </a:ext>
            </a:extLst>
          </p:cNvPr>
          <p:cNvSpPr/>
          <p:nvPr userDrawn="1"/>
        </p:nvSpPr>
        <p:spPr>
          <a:xfrm>
            <a:off x="0" y="-72788"/>
            <a:ext cx="12192000" cy="5274469"/>
          </a:xfrm>
          <a:prstGeom prst="rect">
            <a:avLst/>
          </a:prstGeom>
          <a:solidFill>
            <a:srgbClr val="157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900" dirty="0">
              <a:latin typeface="FarnhamText Regular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36059" y="1819235"/>
            <a:ext cx="5885244" cy="1764507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rgbClr val="FFFFFF"/>
                </a:solidFill>
                <a:latin typeface="TheSansOsF SemiBold"/>
                <a:ea typeface="TheSansOsF SemiBold"/>
                <a:cs typeface="TheSansOsF SemiBold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36059" y="3868670"/>
            <a:ext cx="4606949" cy="85963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rgbClr val="FFFDFF"/>
                </a:solidFill>
                <a:latin typeface="FarnhamText Regular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1126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3" y="274640"/>
            <a:ext cx="7895772" cy="798787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321907"/>
            <a:ext cx="7170057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4309" y="274640"/>
            <a:ext cx="0" cy="798787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330201" y="6307667"/>
            <a:ext cx="11631140" cy="84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449CE2-DD0D-467F-B2AA-40307D579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A427C26-62BD-4B33-B680-0C52857D7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B1502B-9BC9-447A-92F5-A17CCBB3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3194B1-5B53-4FE9-AFFE-45989632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E6E4E9-7B78-4D28-97DA-53A61411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12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9B56B-851E-48C5-B5FF-8A331981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B4D93C-66F7-4974-B5B5-09231F1FC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B40241-5EE2-48A5-B4E0-37321647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5F9D1C-1E10-40DB-B6EE-31838067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47D673-B35F-4ABC-8694-7798A04D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603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CAC35E-0EA7-4D7A-B1CC-CC432E7A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25490C-B485-4392-B945-55B51C29B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5018D0-8D1F-40EB-9C26-8267183D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E2BD53-FE48-4EC2-AB12-72E1114C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CD282F-C089-4B61-A0F0-6C4A9CD0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065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675DE4-7FF7-4E6A-B68E-9F02D55F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E9222F-D205-45FC-BEAD-E5CB2AD1A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03F859-278A-4C4F-AECB-CC78FD122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71A5C5-ADC4-46C6-A45D-9D3855FE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DD2A0E-35FD-4D9B-8182-C81D3685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9CB901-9AF0-4233-ACDD-AC409973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0737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5DCE5-67A9-40C9-BBDD-02574C2E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0F6961-7426-431A-A068-3E6BEB1F6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F5CC84-99BB-4594-B9E2-D6325B865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7166E9F-8B2B-4FE5-B853-B73685913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9F9258F-6AA3-4F81-BA25-87DCB7468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FD59027-16BD-45E3-BD3F-1D0BCE4D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58AFCF2-8A92-4144-B477-2BDDA210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6C7CBFC-53AA-4698-B432-9883225E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81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3FC318-B67F-4288-A274-7B8F2488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69DFE5-8F72-415C-B802-C6EF71F5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330999-7120-4190-AD85-2D1160B8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70F7F58-F1D1-4299-A0EC-3FE42316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222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6FD82B-8A76-488D-9953-88F20A67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517C28-20BD-4BFA-992C-2B20F07C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2018A1D-3B55-4BE2-A94A-3144B237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709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C5052-D8C5-4FA9-9114-9C9B8AE0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B5B98B-4E50-48AD-A2BB-744E99AD1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3B6CCB-28D7-4D29-8F37-A2D9A8DC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11375ED-19FE-4DB5-8DD1-735E57E4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53510D7-54E8-4EE8-A15B-A162ACAAB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CF62E01-09F8-47D7-A6DE-522858D6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678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B95B42-FF81-4AD3-AFB4-BE87A5F2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8923C5-C377-4F2B-989D-77FC7CF7E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19E5AB-2D05-453D-B73C-710C4803A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E244D7-3412-49F8-B575-1BFC3249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88A9E7-3B91-4EFF-B441-767CCC95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9DB638-8A8E-46ED-8B6E-A8B84111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678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A576-DEFE-427F-B4BE-66681E86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B7C59F9-23B6-4E9A-BF72-AA2F70EC5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7B591D-651A-4AFC-B332-D7CD8C63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3CA11C-118D-457F-A78E-5F113227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F78F29-5175-42B7-9E27-48EF0935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17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321907"/>
            <a:ext cx="5369560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6162819" y="1321909"/>
            <a:ext cx="5492" cy="4525961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19521" y="1321907"/>
            <a:ext cx="5369560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330201" y="6307667"/>
            <a:ext cx="11631140" cy="84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2843" y="274640"/>
            <a:ext cx="7895772" cy="798787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4309" y="274640"/>
            <a:ext cx="0" cy="798787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5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ECB3768-890E-43AD-BBDA-CD2C00658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A705C64-1288-4885-BD17-4F8A59627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DBE386-3609-4863-9902-E0C413826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13A11A-AB06-48E6-8126-08832EB6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01FD5F-17C2-4F3B-93ED-B7C402F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606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5C27D690-4506-9F49-ADE1-7123C3A84599}"/>
              </a:ext>
            </a:extLst>
          </p:cNvPr>
          <p:cNvSpPr/>
          <p:nvPr userDrawn="1"/>
        </p:nvSpPr>
        <p:spPr>
          <a:xfrm>
            <a:off x="0" y="-72788"/>
            <a:ext cx="12192000" cy="5274469"/>
          </a:xfrm>
          <a:prstGeom prst="rect">
            <a:avLst/>
          </a:prstGeom>
          <a:solidFill>
            <a:srgbClr val="157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900" dirty="0">
              <a:latin typeface="FarnhamText Regular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36059" y="1819235"/>
            <a:ext cx="5885244" cy="1764507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solidFill>
                  <a:srgbClr val="FFFFFF"/>
                </a:solidFill>
                <a:latin typeface="TheSansOsF SemiBold"/>
                <a:ea typeface="TheSansOsF SemiBold"/>
                <a:cs typeface="TheSansOsF Semi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36059" y="3868670"/>
            <a:ext cx="4606949" cy="85963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rgbClr val="FFFDFF"/>
                </a:solidFill>
                <a:latin typeface="FarnhamText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9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321907"/>
            <a:ext cx="7170057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7957753" y="1321907"/>
            <a:ext cx="4003588" cy="45259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874000" y="1321909"/>
            <a:ext cx="6864" cy="4525961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975207" y="1321907"/>
            <a:ext cx="3986133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330201" y="6307667"/>
            <a:ext cx="11631140" cy="84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2843" y="274640"/>
            <a:ext cx="7895772" cy="798787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44309" y="274640"/>
            <a:ext cx="0" cy="798787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 bild i högerk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321907"/>
            <a:ext cx="7170057" cy="4525963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09585" indent="0">
              <a:buFontTx/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TheSansOsF Plain" panose="020B0502050302020203" pitchFamily="34" charset="0"/>
              </a:defRPr>
            </a:lvl2pPr>
            <a:lvl3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TheSansOsF Light" panose="020B0302050302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2950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2950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229504"/>
            <a:ext cx="686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/>
                <a:cs typeface="Arial"/>
              </a:defRPr>
            </a:lvl1pPr>
          </a:lstStyle>
          <a:p>
            <a:pPr defTabSz="609585"/>
            <a:r>
              <a:rPr lang="en-US"/>
              <a:t>(</a:t>
            </a:r>
            <a:fld id="{2066355A-084C-D24E-9AD2-7E4FC41EA627}" type="slidenum">
              <a:rPr lang="en-US" smtClean="0"/>
              <a:pPr defTabSz="609585"/>
              <a:t>‹#›</a:t>
            </a:fld>
            <a:r>
              <a:rPr lang="en-US"/>
              <a:t>)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778752" y="0"/>
            <a:ext cx="4413249" cy="6858000"/>
          </a:xfrm>
        </p:spPr>
        <p:txBody>
          <a:bodyPr/>
          <a:lstStyle/>
          <a:p>
            <a:endParaRPr lang="sv-SE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330200" y="6316134"/>
            <a:ext cx="7255933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62843" y="274640"/>
            <a:ext cx="7895772" cy="798787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44309" y="274640"/>
            <a:ext cx="0" cy="798787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4" y="274639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22950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2950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229504"/>
            <a:ext cx="686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/>
                <a:cs typeface="Arial"/>
              </a:defRPr>
            </a:lvl1pPr>
          </a:lstStyle>
          <a:p>
            <a:pPr defTabSz="609585"/>
            <a:r>
              <a:rPr lang="en-US"/>
              <a:t>(</a:t>
            </a:r>
            <a:fld id="{2066355A-084C-D24E-9AD2-7E4FC41EA627}" type="slidenum">
              <a:rPr lang="en-US" smtClean="0"/>
              <a:pPr defTabSz="609585"/>
              <a:t>‹#›</a:t>
            </a:fld>
            <a:r>
              <a:rPr lang="en-US"/>
              <a:t>)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4307" y="274641"/>
            <a:ext cx="0" cy="1142999"/>
          </a:xfrm>
          <a:prstGeom prst="line">
            <a:avLst/>
          </a:prstGeom>
          <a:ln w="38100">
            <a:solidFill>
              <a:srgbClr val="157E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30201" y="6307667"/>
            <a:ext cx="11631140" cy="846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22950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2950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229504"/>
            <a:ext cx="686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/>
                <a:cs typeface="Arial"/>
              </a:defRPr>
            </a:lvl1pPr>
          </a:lstStyle>
          <a:p>
            <a:pPr defTabSz="609585"/>
            <a:r>
              <a:rPr lang="en-US"/>
              <a:t>(</a:t>
            </a:r>
            <a:fld id="{2066355A-084C-D24E-9AD2-7E4FC41EA627}" type="slidenum">
              <a:rPr lang="en-US" smtClean="0"/>
              <a:pPr defTabSz="609585"/>
              <a:t>‹#›</a:t>
            </a:fld>
            <a:r>
              <a:rPr lang="en-US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5B2BCD-1974-A846-91FE-5C5A5F0AAF0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algn="ctr">
              <a:defRPr/>
            </a:pPr>
            <a:endParaRPr lang="sv-SE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279" y="2169051"/>
            <a:ext cx="4332600" cy="25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installatörsföretagen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1796-BA92-4BA7-A059-9E73BA06A07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75931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0D8265E-5827-4A41-8537-0FD75A8B1053}"/>
              </a:ext>
            </a:extLst>
          </p:cNvPr>
          <p:cNvSpPr>
            <a:spLocks/>
          </p:cNvSpPr>
          <p:nvPr/>
        </p:nvSpPr>
        <p:spPr bwMode="auto">
          <a:xfrm>
            <a:off x="9781308" y="6472888"/>
            <a:ext cx="1970475" cy="1642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r" defTabSz="24378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b="1" spc="149" dirty="0">
                <a:solidFill>
                  <a:schemeClr val="bg1">
                    <a:lumMod val="85000"/>
                  </a:schemeClr>
                </a:solidFill>
                <a:latin typeface="Lato" charset="0"/>
                <a:ea typeface="Lato" charset="0"/>
                <a:cs typeface="Lato" charset="0"/>
                <a:sym typeface="Bebas Neue" charset="0"/>
              </a:rPr>
              <a:t>www.infrasweden2030.se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2950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2950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229504"/>
            <a:ext cx="686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/>
                <a:cs typeface="Arial"/>
              </a:defRPr>
            </a:lvl1pPr>
          </a:lstStyle>
          <a:p>
            <a:pPr defTabSz="609585"/>
            <a:r>
              <a:rPr lang="en-US"/>
              <a:t>(</a:t>
            </a:r>
            <a:fld id="{2066355A-084C-D24E-9AD2-7E4FC41EA627}" type="slidenum">
              <a:rPr lang="en-US" smtClean="0"/>
              <a:pPr defTabSz="609585"/>
              <a:t>‹#›</a:t>
            </a:fld>
            <a:r>
              <a:rPr lang="en-US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65000"/>
              <a:lumOff val="35000"/>
            </a:schemeClr>
          </a:solidFill>
          <a:latin typeface="TheSansOsF Plain" panose="020B0502050302020203" pitchFamily="34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heSansOsF Light" panose="020B0302050302020203" pitchFamily="34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>
              <a:lumMod val="65000"/>
              <a:lumOff val="35000"/>
            </a:schemeClr>
          </a:solidFill>
          <a:latin typeface="Open Sans" panose="020B0606030504020204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>
              <a:lumMod val="65000"/>
              <a:lumOff val="35000"/>
            </a:schemeClr>
          </a:solidFill>
          <a:latin typeface="Open Sans" panose="020B0606030504020204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0D8265E-5827-4A41-8537-0FD75A8B1053}"/>
              </a:ext>
            </a:extLst>
          </p:cNvPr>
          <p:cNvSpPr>
            <a:spLocks/>
          </p:cNvSpPr>
          <p:nvPr/>
        </p:nvSpPr>
        <p:spPr bwMode="auto">
          <a:xfrm>
            <a:off x="9693144" y="6472888"/>
            <a:ext cx="2058640" cy="16421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r" defTabSz="24378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b="1" spc="149" dirty="0">
                <a:solidFill>
                  <a:schemeClr val="bg1">
                    <a:lumMod val="85000"/>
                  </a:schemeClr>
                </a:solidFill>
                <a:latin typeface="Lato" charset="0"/>
                <a:ea typeface="Lato" charset="0"/>
                <a:cs typeface="Lato" charset="0"/>
                <a:sym typeface="Bebas Neue" charset="0"/>
              </a:rPr>
              <a:t>www.infrasweden2030.se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2950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2950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Open Sans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229504"/>
            <a:ext cx="686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Open Sans" panose="020B0606030504020204"/>
                <a:cs typeface="Arial"/>
              </a:defRPr>
            </a:lvl1pPr>
          </a:lstStyle>
          <a:p>
            <a:pPr defTabSz="609585"/>
            <a:r>
              <a:rPr lang="en-US"/>
              <a:t>(</a:t>
            </a:r>
            <a:fld id="{2066355A-084C-D24E-9AD2-7E4FC41EA627}" type="slidenum">
              <a:rPr lang="en-US" smtClean="0"/>
              <a:pPr defTabSz="609585"/>
              <a:t>‹#›</a:t>
            </a:fld>
            <a:r>
              <a:rPr lang="en-US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9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65000"/>
              <a:lumOff val="35000"/>
            </a:schemeClr>
          </a:solidFill>
          <a:latin typeface="TheSansOsF Plain" panose="020B0502050302020203" pitchFamily="34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heSansOsF Light" panose="020B0302050302020203" pitchFamily="34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>
              <a:lumMod val="65000"/>
              <a:lumOff val="35000"/>
            </a:schemeClr>
          </a:solidFill>
          <a:latin typeface="Open Sans" panose="020B0606030504020204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>
              <a:lumMod val="65000"/>
              <a:lumOff val="35000"/>
            </a:schemeClr>
          </a:solidFill>
          <a:latin typeface="Open Sans" panose="020B0606030504020204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B1ED079-D2CC-4824-9046-6D2BE830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7291BF-A1D5-4019-9EAE-C3AE17B0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380BB2-7913-4B94-BAA9-89F726298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E247-B36A-4D5D-9137-CA999F26230F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B644F5-ABDB-4A30-8F80-0B88E0945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210DB0-6FC2-4D5D-813F-4E42D7500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10CA-5B7D-4BF2-816F-ED777BE98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76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hyperlink" Target="mailto:programkontoret@infrasweden2030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svg"/><Relationship Id="rId11" Type="http://schemas.openxmlformats.org/officeDocument/2006/relationships/image" Target="../media/image21.svg"/><Relationship Id="rId5" Type="http://schemas.openxmlformats.org/officeDocument/2006/relationships/image" Target="../media/image16.png"/><Relationship Id="rId15" Type="http://schemas.openxmlformats.org/officeDocument/2006/relationships/image" Target="../media/image24.jpeg"/><Relationship Id="rId10" Type="http://schemas.openxmlformats.org/officeDocument/2006/relationships/image" Target="../media/image20.png"/><Relationship Id="rId4" Type="http://schemas.openxmlformats.org/officeDocument/2006/relationships/image" Target="../media/image15.svg"/><Relationship Id="rId9" Type="http://schemas.openxmlformats.org/officeDocument/2006/relationships/hyperlink" Target="http://www.infrasweden2030.se/" TargetMode="External"/><Relationship Id="rId1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rasweden2030.s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hyperlink" Target="mailto:Lisa@coinnovate.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2sN2ZN20XJI?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3DB3D69B-57ED-42B3-AA3E-A8AD870A14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66C04B-AE4D-4B7F-8F2B-D9D4EAD188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Välkomna till årets resultatkonferens</a:t>
            </a:r>
          </a:p>
        </p:txBody>
      </p:sp>
    </p:spTree>
    <p:extLst>
      <p:ext uri="{BB962C8B-B14F-4D97-AF65-F5344CB8AC3E}">
        <p14:creationId xmlns:p14="http://schemas.microsoft.com/office/powerpoint/2010/main" val="29023552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91A34B-326B-46EE-90C8-DCFD40A1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/>
              <a:t>Kort fakta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EB3481B8-6E6C-42EA-B102-B61BA1982CEB}"/>
              </a:ext>
            </a:extLst>
          </p:cNvPr>
          <p:cNvGrpSpPr>
            <a:grpSpLocks noChangeAspect="1"/>
          </p:cNvGrpSpPr>
          <p:nvPr/>
        </p:nvGrpSpPr>
        <p:grpSpPr>
          <a:xfrm>
            <a:off x="615840" y="1400859"/>
            <a:ext cx="622712" cy="600000"/>
            <a:chOff x="5695649" y="1733954"/>
            <a:chExt cx="968867" cy="975492"/>
          </a:xfrm>
        </p:grpSpPr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401BCF4D-A8CC-4FCC-A9B2-4566AA014B7E}"/>
                </a:ext>
              </a:extLst>
            </p:cNvPr>
            <p:cNvSpPr/>
            <p:nvPr/>
          </p:nvSpPr>
          <p:spPr>
            <a:xfrm>
              <a:off x="5695649" y="1733954"/>
              <a:ext cx="968867" cy="975492"/>
            </a:xfrm>
            <a:prstGeom prst="ellipse">
              <a:avLst/>
            </a:prstGeom>
            <a:solidFill>
              <a:srgbClr val="157E8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endParaRPr>
            </a:p>
          </p:txBody>
        </p:sp>
        <p:pic>
          <p:nvPicPr>
            <p:cNvPr id="7" name="Bild 6" descr="Måltavla">
              <a:extLst>
                <a:ext uri="{FF2B5EF4-FFF2-40B4-BE49-F238E27FC236}">
                  <a16:creationId xmlns:a16="http://schemas.microsoft.com/office/drawing/2014/main" id="{85228DF3-9BD3-4A9C-B472-7955915A9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1639" y="1764500"/>
              <a:ext cx="914400" cy="914400"/>
            </a:xfrm>
            <a:prstGeom prst="rect">
              <a:avLst/>
            </a:prstGeom>
          </p:spPr>
        </p:pic>
      </p:grpSp>
      <p:sp>
        <p:nvSpPr>
          <p:cNvPr id="27" name="Platshållare för innehåll 2">
            <a:extLst>
              <a:ext uri="{FF2B5EF4-FFF2-40B4-BE49-F238E27FC236}">
                <a16:creationId xmlns:a16="http://schemas.microsoft.com/office/drawing/2014/main" id="{BEB8301C-9295-4F39-849C-289A96F9AAF5}"/>
              </a:ext>
            </a:extLst>
          </p:cNvPr>
          <p:cNvSpPr txBox="1">
            <a:spLocks/>
          </p:cNvSpPr>
          <p:nvPr/>
        </p:nvSpPr>
        <p:spPr>
          <a:xfrm>
            <a:off x="1333269" y="1061139"/>
            <a:ext cx="10525934" cy="11966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Innovationsprojekt som påskyndar utvecklingen av hållbar transportinfrastruktur. Projekt söks inom allt från planering, </a:t>
            </a:r>
            <a:r>
              <a:rPr lang="sv-SE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affärsmodeller, projektering, cirkulär produktion, drift och underhåll till avveckling.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Behovsägaren ska ha en aktiv roll i projektarbetet. 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68B55F7B-0318-4086-84EF-77A490CEC37E}"/>
              </a:ext>
            </a:extLst>
          </p:cNvPr>
          <p:cNvGrpSpPr>
            <a:grpSpLocks noChangeAspect="1"/>
          </p:cNvGrpSpPr>
          <p:nvPr/>
        </p:nvGrpSpPr>
        <p:grpSpPr>
          <a:xfrm>
            <a:off x="638554" y="3397944"/>
            <a:ext cx="600692" cy="604800"/>
            <a:chOff x="7591324" y="2604266"/>
            <a:chExt cx="968867" cy="975492"/>
          </a:xfrm>
        </p:grpSpPr>
        <p:sp>
          <p:nvSpPr>
            <p:cNvPr id="24" name="Ellips 23">
              <a:extLst>
                <a:ext uri="{FF2B5EF4-FFF2-40B4-BE49-F238E27FC236}">
                  <a16:creationId xmlns:a16="http://schemas.microsoft.com/office/drawing/2014/main" id="{A2EF8513-623E-4974-B3E5-B17A3D256F38}"/>
                </a:ext>
              </a:extLst>
            </p:cNvPr>
            <p:cNvSpPr/>
            <p:nvPr/>
          </p:nvSpPr>
          <p:spPr>
            <a:xfrm>
              <a:off x="7591324" y="2604266"/>
              <a:ext cx="968867" cy="975492"/>
            </a:xfrm>
            <a:prstGeom prst="ellipse">
              <a:avLst/>
            </a:prstGeom>
            <a:solidFill>
              <a:srgbClr val="157E8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endParaRPr>
            </a:p>
          </p:txBody>
        </p:sp>
        <p:pic>
          <p:nvPicPr>
            <p:cNvPr id="15" name="Bild 14" descr="Möte">
              <a:extLst>
                <a:ext uri="{FF2B5EF4-FFF2-40B4-BE49-F238E27FC236}">
                  <a16:creationId xmlns:a16="http://schemas.microsoft.com/office/drawing/2014/main" id="{C8DA0366-67A8-4CDA-A0A5-9D9E8ADEF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83981" y="2706227"/>
              <a:ext cx="797620" cy="797620"/>
            </a:xfrm>
            <a:prstGeom prst="rect">
              <a:avLst/>
            </a:prstGeom>
          </p:spPr>
        </p:pic>
      </p:grpSp>
      <p:sp>
        <p:nvSpPr>
          <p:cNvPr id="39" name="Platshållare för innehåll 2">
            <a:extLst>
              <a:ext uri="{FF2B5EF4-FFF2-40B4-BE49-F238E27FC236}">
                <a16:creationId xmlns:a16="http://schemas.microsoft.com/office/drawing/2014/main" id="{BEB8301C-9295-4F39-849C-289A96F9AAF5}"/>
              </a:ext>
            </a:extLst>
          </p:cNvPr>
          <p:cNvSpPr txBox="1">
            <a:spLocks/>
          </p:cNvSpPr>
          <p:nvPr/>
        </p:nvSpPr>
        <p:spPr>
          <a:xfrm>
            <a:off x="1333269" y="3355560"/>
            <a:ext cx="6988611" cy="72766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rPr>
              <a:t>Små projekt: 12 mån max 1 MSEK bidrag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rPr>
              <a:t>Stora projekt: 36 mån utan maxgräns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F8DBEAE0-C90C-4447-A6D6-C2A061C50E49}"/>
              </a:ext>
            </a:extLst>
          </p:cNvPr>
          <p:cNvGrpSpPr>
            <a:grpSpLocks noChangeAspect="1"/>
          </p:cNvGrpSpPr>
          <p:nvPr/>
        </p:nvGrpSpPr>
        <p:grpSpPr>
          <a:xfrm>
            <a:off x="654196" y="4408100"/>
            <a:ext cx="595925" cy="600000"/>
            <a:chOff x="7618557" y="3579758"/>
            <a:chExt cx="968867" cy="975492"/>
          </a:xfrm>
        </p:grpSpPr>
        <p:sp>
          <p:nvSpPr>
            <p:cNvPr id="26" name="Ellips 25">
              <a:extLst>
                <a:ext uri="{FF2B5EF4-FFF2-40B4-BE49-F238E27FC236}">
                  <a16:creationId xmlns:a16="http://schemas.microsoft.com/office/drawing/2014/main" id="{AD21CB9B-FE71-4173-A278-36502AA784B7}"/>
                </a:ext>
              </a:extLst>
            </p:cNvPr>
            <p:cNvSpPr/>
            <p:nvPr/>
          </p:nvSpPr>
          <p:spPr>
            <a:xfrm>
              <a:off x="7618557" y="3579758"/>
              <a:ext cx="968867" cy="975492"/>
            </a:xfrm>
            <a:prstGeom prst="ellipse">
              <a:avLst/>
            </a:prstGeom>
            <a:solidFill>
              <a:srgbClr val="157E8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endParaRPr>
            </a:p>
          </p:txBody>
        </p:sp>
        <p:pic>
          <p:nvPicPr>
            <p:cNvPr id="11" name="Bild 10" descr="Internet">
              <a:extLst>
                <a:ext uri="{FF2B5EF4-FFF2-40B4-BE49-F238E27FC236}">
                  <a16:creationId xmlns:a16="http://schemas.microsoft.com/office/drawing/2014/main" id="{5E09B504-6103-418F-A44E-7790491D0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98048" y="3660617"/>
              <a:ext cx="799887" cy="799887"/>
            </a:xfrm>
            <a:prstGeom prst="rect">
              <a:avLst/>
            </a:prstGeom>
          </p:spPr>
        </p:pic>
      </p:grpSp>
      <p:sp>
        <p:nvSpPr>
          <p:cNvPr id="41" name="Platshållare för innehåll 2">
            <a:extLst>
              <a:ext uri="{FF2B5EF4-FFF2-40B4-BE49-F238E27FC236}">
                <a16:creationId xmlns:a16="http://schemas.microsoft.com/office/drawing/2014/main" id="{BEB8301C-9295-4F39-849C-289A96F9AAF5}"/>
              </a:ext>
            </a:extLst>
          </p:cNvPr>
          <p:cNvSpPr txBox="1">
            <a:spLocks/>
          </p:cNvSpPr>
          <p:nvPr/>
        </p:nvSpPr>
        <p:spPr>
          <a:xfrm>
            <a:off x="1333269" y="4417835"/>
            <a:ext cx="6988611" cy="47703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rPr>
              <a:t>Utlysningstexten finslipas!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rPr>
              <a:t>Håll utkik på: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  <a:hlinkClick r:id="rId9"/>
              </a:rPr>
              <a:t>www.infrasweden2030.se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arnhamText Regular"/>
              <a:ea typeface="+mn-ea"/>
              <a:cs typeface="+mn-cs"/>
            </a:endParaRP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4611C25D-BF76-4812-9F50-A5B2C01D75DE}"/>
              </a:ext>
            </a:extLst>
          </p:cNvPr>
          <p:cNvGrpSpPr>
            <a:grpSpLocks noChangeAspect="1"/>
          </p:cNvGrpSpPr>
          <p:nvPr/>
        </p:nvGrpSpPr>
        <p:grpSpPr>
          <a:xfrm>
            <a:off x="654196" y="5413456"/>
            <a:ext cx="595925" cy="600000"/>
            <a:chOff x="6171838" y="3432432"/>
            <a:chExt cx="968867" cy="975492"/>
          </a:xfrm>
        </p:grpSpPr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D83FF25B-1D38-4C4B-939F-158838780705}"/>
                </a:ext>
              </a:extLst>
            </p:cNvPr>
            <p:cNvSpPr/>
            <p:nvPr/>
          </p:nvSpPr>
          <p:spPr>
            <a:xfrm>
              <a:off x="6171838" y="3432432"/>
              <a:ext cx="968867" cy="975492"/>
            </a:xfrm>
            <a:prstGeom prst="ellipse">
              <a:avLst/>
            </a:prstGeom>
            <a:solidFill>
              <a:srgbClr val="157E8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endParaRPr>
            </a:p>
          </p:txBody>
        </p:sp>
        <p:pic>
          <p:nvPicPr>
            <p:cNvPr id="13" name="Bild 12" descr="Omtanke">
              <a:extLst>
                <a:ext uri="{FF2B5EF4-FFF2-40B4-BE49-F238E27FC236}">
                  <a16:creationId xmlns:a16="http://schemas.microsoft.com/office/drawing/2014/main" id="{889BA4F9-113D-452A-BDEC-6B4A28C6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246974" y="3510881"/>
              <a:ext cx="818594" cy="818594"/>
            </a:xfrm>
            <a:prstGeom prst="rect">
              <a:avLst/>
            </a:prstGeom>
          </p:spPr>
        </p:pic>
      </p:grpSp>
      <p:sp>
        <p:nvSpPr>
          <p:cNvPr id="42" name="Platshållare för innehåll 2">
            <a:extLst>
              <a:ext uri="{FF2B5EF4-FFF2-40B4-BE49-F238E27FC236}">
                <a16:creationId xmlns:a16="http://schemas.microsoft.com/office/drawing/2014/main" id="{BEB8301C-9295-4F39-849C-289A96F9AAF5}"/>
              </a:ext>
            </a:extLst>
          </p:cNvPr>
          <p:cNvSpPr txBox="1">
            <a:spLocks/>
          </p:cNvSpPr>
          <p:nvPr/>
        </p:nvSpPr>
        <p:spPr>
          <a:xfrm>
            <a:off x="1333269" y="5409520"/>
            <a:ext cx="7484160" cy="60787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rPr>
              <a:t>Frågor? 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rPr>
              <a:t>Kontakta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  <a:hlinkClick r:id="rId12"/>
              </a:rPr>
              <a:t>programkontoret@infrasweden2030.se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arnhamText Regular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2719" y="2448940"/>
            <a:ext cx="600000" cy="600000"/>
            <a:chOff x="642719" y="2215977"/>
            <a:chExt cx="600000" cy="600000"/>
          </a:xfrm>
        </p:grpSpPr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75766A8A-A236-4779-9F96-DBB87C88D314}"/>
                </a:ext>
              </a:extLst>
            </p:cNvPr>
            <p:cNvSpPr/>
            <p:nvPr/>
          </p:nvSpPr>
          <p:spPr>
            <a:xfrm>
              <a:off x="642719" y="2215977"/>
              <a:ext cx="600000" cy="600000"/>
            </a:xfrm>
            <a:prstGeom prst="ellipse">
              <a:avLst/>
            </a:prstGeom>
            <a:solidFill>
              <a:srgbClr val="157E8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endParaRPr>
            </a:p>
          </p:txBody>
        </p:sp>
        <p:pic>
          <p:nvPicPr>
            <p:cNvPr id="17" name="Bild 16" descr="Pengar">
              <a:extLst>
                <a:ext uri="{FF2B5EF4-FFF2-40B4-BE49-F238E27FC236}">
                  <a16:creationId xmlns:a16="http://schemas.microsoft.com/office/drawing/2014/main" id="{F9F0D43E-7EBF-4024-B3E1-71DFD605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20410" y="2277018"/>
              <a:ext cx="458943" cy="455826"/>
            </a:xfrm>
            <a:prstGeom prst="rect">
              <a:avLst/>
            </a:prstGeom>
          </p:spPr>
        </p:pic>
      </p:grpSp>
      <p:sp>
        <p:nvSpPr>
          <p:cNvPr id="44" name="Platshållare för innehåll 2">
            <a:extLst>
              <a:ext uri="{FF2B5EF4-FFF2-40B4-BE49-F238E27FC236}">
                <a16:creationId xmlns:a16="http://schemas.microsoft.com/office/drawing/2014/main" id="{BEB8301C-9295-4F39-849C-289A96F9AAF5}"/>
              </a:ext>
            </a:extLst>
          </p:cNvPr>
          <p:cNvSpPr txBox="1">
            <a:spLocks/>
          </p:cNvSpPr>
          <p:nvPr/>
        </p:nvSpPr>
        <p:spPr>
          <a:xfrm>
            <a:off x="1333269" y="2377817"/>
            <a:ext cx="6915300" cy="74224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arnhamText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rPr>
              <a:t>Budget: 20 MSEK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rPr>
              <a:t>Bidrag: max 50%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4133" y="2510503"/>
            <a:ext cx="3765070" cy="3278562"/>
            <a:chOff x="8094133" y="2510503"/>
            <a:chExt cx="3765070" cy="3278562"/>
          </a:xfrm>
        </p:grpSpPr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9C45B9D4-9F03-4D09-8D05-31D0F3E20DF6}"/>
                </a:ext>
              </a:extLst>
            </p:cNvPr>
            <p:cNvSpPr/>
            <p:nvPr/>
          </p:nvSpPr>
          <p:spPr>
            <a:xfrm>
              <a:off x="8094133" y="2510503"/>
              <a:ext cx="3765070" cy="32785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endParaRP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endParaRP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arnhamText Regular"/>
                <a:ea typeface="+mn-ea"/>
                <a:cs typeface="+mn-cs"/>
              </a:endParaRP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arnhamText Regular"/>
                  <a:ea typeface="+mn-ea"/>
                  <a:cs typeface="+mn-cs"/>
                </a:rPr>
                <a:t>2 nov	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arnhamText Regular"/>
                  <a:ea typeface="+mn-ea"/>
                  <a:cs typeface="+mn-cs"/>
                </a:rPr>
                <a:t>Utlysningen öppnar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arnhamText Regular"/>
                  <a:ea typeface="+mn-ea"/>
                  <a:cs typeface="+mn-cs"/>
                </a:rPr>
                <a:t>2 feb	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arnhamText Regular"/>
                  <a:ea typeface="+mn-ea"/>
                  <a:cs typeface="+mn-cs"/>
                </a:rPr>
                <a:t>Utlysningen stänger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arnhamText Regular"/>
                  <a:ea typeface="+mn-ea"/>
                  <a:cs typeface="+mn-cs"/>
                </a:rPr>
                <a:t>31 mars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arnhamText Regular"/>
                  <a:ea typeface="+mn-ea"/>
                  <a:cs typeface="+mn-cs"/>
                </a:rPr>
                <a:t>	Beslutsdatum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arnhamText Regular"/>
                  <a:ea typeface="+mn-ea"/>
                  <a:cs typeface="+mn-cs"/>
                </a:rPr>
                <a:t>31 mars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arnhamText Regular"/>
                  <a:ea typeface="+mn-ea"/>
                  <a:cs typeface="+mn-cs"/>
                </a:rPr>
                <a:t>	Tidigast projektstart</a:t>
              </a:r>
            </a:p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arnhamText Regular"/>
                  <a:ea typeface="+mn-ea"/>
                  <a:cs typeface="+mn-cs"/>
                </a:rPr>
                <a:t>31 maj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arnhamText Regular"/>
                  <a:ea typeface="+mn-ea"/>
                  <a:cs typeface="+mn-cs"/>
                </a:rPr>
                <a:t>	Senast projektstart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7088" y="2845291"/>
              <a:ext cx="899160" cy="792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3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Exempel på utvecklingsområden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321907"/>
            <a:ext cx="10602684" cy="45259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 sz="1400" dirty="0"/>
              <a:t>Planerings- och beslutsstöd för att lyckas planera, producera och upprätthålla hållbar transportinfrastruktur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 sz="1400" dirty="0"/>
              <a:t>Lösningar inom planering och utformning av transportinfrastrukturen för att minska klimatbelastningen från trafiken som nyttjar infrastrukturen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 sz="1400" dirty="0"/>
              <a:t>Lösningar som bidrar till transportinfrastrukturens </a:t>
            </a:r>
            <a:r>
              <a:rPr lang="sv-SE" sz="1400" dirty="0" err="1"/>
              <a:t>resiliens</a:t>
            </a:r>
            <a:r>
              <a:rPr lang="sv-SE" sz="1400" dirty="0"/>
              <a:t> (motståndskraft och anpassningsförmåga) mot klimatförändringar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 sz="1400" dirty="0"/>
              <a:t>Förändrade upphandlingsformer och affärsmodeller som ger incitament till utveckling och implementering av nya lösningar och metoder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 sz="1400" dirty="0"/>
              <a:t>Omställning till fossilfritt anläggningsarbete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 sz="1400" dirty="0"/>
              <a:t>Cirkulär produktion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 sz="1400" dirty="0"/>
              <a:t>Resurseffektiv och klimatneutral drift och underhåll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 sz="1400" dirty="0"/>
              <a:t>Nya tekniker och metoder för reparation och livtidsförlängning av befintlig transportinfrastruktur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 sz="1400" dirty="0"/>
              <a:t>Elektrifierat och automatiserat byggande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 sz="1400" dirty="0"/>
              <a:t>Ny transportinfrastruktur som främjar hållbart resande, tex </a:t>
            </a:r>
            <a:r>
              <a:rPr lang="sv-SE" sz="1400" dirty="0" err="1"/>
              <a:t>elväg</a:t>
            </a:r>
            <a:endParaRPr lang="sv-SE" sz="1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sv-SE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214" y="3810350"/>
            <a:ext cx="24993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2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481290-AFD6-4725-A703-1503B257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2" y="274640"/>
            <a:ext cx="11424357" cy="798787"/>
          </a:xfrm>
        </p:spPr>
        <p:txBody>
          <a:bodyPr>
            <a:noAutofit/>
          </a:bodyPr>
          <a:lstStyle/>
          <a:p>
            <a:r>
              <a:rPr lang="sv-SE" sz="3600" dirty="0"/>
              <a:t>Beställarnätverk för en klimatneutral anläggningssektor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0AC408B-E4A1-4ED8-97C5-88F2257D8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2011680"/>
            <a:ext cx="3997232" cy="3836190"/>
          </a:xfrm>
        </p:spPr>
        <p:txBody>
          <a:bodyPr>
            <a:normAutofit/>
          </a:bodyPr>
          <a:lstStyle/>
          <a:p>
            <a:r>
              <a:rPr lang="sv-SE" sz="1800" dirty="0"/>
              <a:t>Beställarna sätter agendan men alla är välkomna att vara med!</a:t>
            </a:r>
          </a:p>
          <a:p>
            <a:endParaRPr lang="sv-SE" sz="1800" dirty="0"/>
          </a:p>
          <a:p>
            <a:r>
              <a:rPr lang="sv-SE" sz="1800" dirty="0"/>
              <a:t>För mer information: </a:t>
            </a:r>
          </a:p>
          <a:p>
            <a:r>
              <a:rPr lang="sv-SE" sz="1800" dirty="0"/>
              <a:t>Läs mer på </a:t>
            </a:r>
            <a:r>
              <a:rPr lang="sv-SE" sz="1800" dirty="0">
                <a:hlinkClick r:id="rId3"/>
              </a:rPr>
              <a:t>www.infrasweden2030.se</a:t>
            </a:r>
            <a:r>
              <a:rPr lang="sv-SE" sz="1800" dirty="0"/>
              <a:t> </a:t>
            </a:r>
          </a:p>
          <a:p>
            <a:r>
              <a:rPr lang="sv-SE" sz="1800" dirty="0"/>
              <a:t>eller kontakta </a:t>
            </a:r>
            <a:r>
              <a:rPr lang="sv-SE" sz="1800" dirty="0">
                <a:hlinkClick r:id="rId4"/>
              </a:rPr>
              <a:t>Lisa@coinnovate.se</a:t>
            </a:r>
            <a:r>
              <a:rPr lang="sv-SE" sz="1800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3400D5C-0CFE-44F6-9EFE-928BDB2819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332" y="1118374"/>
            <a:ext cx="6222377" cy="47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E57DA0-221B-465D-81FA-70851C2A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/>
              <a:t>Innovationsakademin </a:t>
            </a:r>
            <a:br>
              <a:rPr lang="sv-SE" sz="3600" dirty="0"/>
            </a:br>
            <a:r>
              <a:rPr lang="sv-SE" sz="2400" dirty="0"/>
              <a:t>– För en stärkt innovationsförmåga i anläggningssektorn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13B70-8BBD-432D-9AB9-9AE05C20D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3" y="2029097"/>
            <a:ext cx="3814352" cy="344430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Ett utbildningsmaterial: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Korta texter, presentationer och enkla verktyg med instruktioner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On </a:t>
            </a:r>
            <a:r>
              <a:rPr lang="sv-SE" sz="2400" dirty="0" err="1"/>
              <a:t>demand</a:t>
            </a:r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Stegvis utveckling under 2021-2022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E7CF408-6BC8-47A0-9140-0A6E38E0B8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177" y="1321907"/>
            <a:ext cx="6129546" cy="4731721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DAD689DE-6605-408C-B55D-549D66CE837D}"/>
              </a:ext>
            </a:extLst>
          </p:cNvPr>
          <p:cNvCxnSpPr/>
          <p:nvPr/>
        </p:nvCxnSpPr>
        <p:spPr>
          <a:xfrm flipH="1">
            <a:off x="9570720" y="790684"/>
            <a:ext cx="531223" cy="531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5F53A9A9-C720-49AA-ADC4-D5A7A29F3A57}"/>
              </a:ext>
            </a:extLst>
          </p:cNvPr>
          <p:cNvSpPr txBox="1"/>
          <p:nvPr/>
        </p:nvSpPr>
        <p:spPr>
          <a:xfrm>
            <a:off x="10101943" y="534623"/>
            <a:ext cx="21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Läs mer här!</a:t>
            </a:r>
          </a:p>
        </p:txBody>
      </p:sp>
    </p:spTree>
    <p:extLst>
      <p:ext uri="{BB962C8B-B14F-4D97-AF65-F5344CB8AC3E}">
        <p14:creationId xmlns:p14="http://schemas.microsoft.com/office/powerpoint/2010/main" val="17822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F9DAD9-0E87-4A84-B16A-0AFEBA7410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8DCB9D5-13CF-4BEC-89E5-F8494E368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Nio nya projekt </a:t>
            </a:r>
          </a:p>
        </p:txBody>
      </p:sp>
    </p:spTree>
    <p:extLst>
      <p:ext uri="{BB962C8B-B14F-4D97-AF65-F5344CB8AC3E}">
        <p14:creationId xmlns:p14="http://schemas.microsoft.com/office/powerpoint/2010/main" val="30154550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18D1D9C-F190-4D91-9F90-46224DBD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2" y="274640"/>
            <a:ext cx="9447511" cy="798787"/>
          </a:xfrm>
        </p:spPr>
        <p:txBody>
          <a:bodyPr>
            <a:normAutofit/>
          </a:bodyPr>
          <a:lstStyle/>
          <a:p>
            <a:r>
              <a:rPr lang="sv-SE" sz="4000" dirty="0"/>
              <a:t>Beviljade projekt i senaste utlysning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362072"/>
              </p:ext>
            </p:extLst>
          </p:nvPr>
        </p:nvGraphicFramePr>
        <p:xfrm>
          <a:off x="556435" y="1307805"/>
          <a:ext cx="11337987" cy="46512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5928">
                  <a:extLst>
                    <a:ext uri="{9D8B030D-6E8A-4147-A177-3AD203B41FA5}">
                      <a16:colId xmlns:a16="http://schemas.microsoft.com/office/drawing/2014/main" val="3403317397"/>
                    </a:ext>
                  </a:extLst>
                </a:gridCol>
                <a:gridCol w="4944139">
                  <a:extLst>
                    <a:ext uri="{9D8B030D-6E8A-4147-A177-3AD203B41FA5}">
                      <a16:colId xmlns:a16="http://schemas.microsoft.com/office/drawing/2014/main" val="2151684801"/>
                    </a:ext>
                  </a:extLst>
                </a:gridCol>
                <a:gridCol w="733647">
                  <a:extLst>
                    <a:ext uri="{9D8B030D-6E8A-4147-A177-3AD203B41FA5}">
                      <a16:colId xmlns:a16="http://schemas.microsoft.com/office/drawing/2014/main" val="2032014215"/>
                    </a:ext>
                  </a:extLst>
                </a:gridCol>
                <a:gridCol w="1134273">
                  <a:extLst>
                    <a:ext uri="{9D8B030D-6E8A-4147-A177-3AD203B41FA5}">
                      <a16:colId xmlns:a16="http://schemas.microsoft.com/office/drawing/2014/main" val="409454763"/>
                    </a:ext>
                  </a:extLst>
                </a:gridCol>
              </a:tblGrid>
              <a:tr h="353526">
                <a:tc>
                  <a:txBody>
                    <a:bodyPr/>
                    <a:lstStyle/>
                    <a:p>
                      <a:r>
                        <a:rPr lang="sv-SE" sz="1200" dirty="0"/>
                        <a:t>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Längd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59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Affärslogik klimat och resurseffektiva logiksystem för masshantering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Planerings- och beslutsstöd till kommuner och andra byggherrar för en cirkulär masshantering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/>
                        <a:t>Ecoloop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2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Biobaserade trafikskyltar för en hållbar trafikmiljö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Framtagning och verifiering av förnybara trafikskyltar baserade på förnybara råvaror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/>
                        <a:t>RenFuel</a:t>
                      </a:r>
                      <a:r>
                        <a:rPr lang="sv-SE" sz="1200" dirty="0"/>
                        <a:t> K2B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2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Införandet av Digital Vinterväglagsinformation för Effektiv och Hållbar Kommunal Vinterväghållning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Utvärdering, demonstration och validering</a:t>
                      </a:r>
                      <a:r>
                        <a:rPr lang="sv-SE" sz="1200" baseline="0" dirty="0"/>
                        <a:t> av </a:t>
                      </a:r>
                      <a:r>
                        <a:rPr lang="sv-SE" sz="1200" dirty="0"/>
                        <a:t>nyttan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ViaPM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76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LifeExt2-Implementation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(Fortsättningsprojekt) Implementering</a:t>
                      </a:r>
                      <a:r>
                        <a:rPr lang="sv-SE" sz="1200" baseline="0" dirty="0"/>
                        <a:t> av</a:t>
                      </a:r>
                      <a:r>
                        <a:rPr lang="sv-SE" sz="1200" dirty="0"/>
                        <a:t> livslängdshöjande metoder på stålbroar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/>
                        <a:t>Swerim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9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Lösningar för snabbare utveckling av Skogsbilvägar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Studie, pilottest och validering av effektiva metoder för att förbättra Sveriges skogsbilvägar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3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VTI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524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Mobilitetslösningar som minskar bilanvändning och möjliggör nya bostäder i befintliga bostadsområden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Ta fram anpassade mobilitetslösningar och stadsbyggnadskoncept för att minska behovet för bilanvändning och öka möjlighet för fler bostäder.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Nyréns Arkitektkontor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860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Mot en klimatneutralt och resurseffektiv markstabilisering med tillsatsmedel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Ersätta cement som används för markstabilisering med tillgängligt industriavfall.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Chalmers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71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 err="1"/>
                        <a:t>ReRail</a:t>
                      </a:r>
                      <a:r>
                        <a:rPr lang="sv-SE" sz="1200" dirty="0"/>
                        <a:t>- Nytt resurseffektivt rälssystem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Demonstration och validering</a:t>
                      </a:r>
                      <a:r>
                        <a:rPr lang="sv-SE" sz="1200" baseline="0" dirty="0"/>
                        <a:t> </a:t>
                      </a:r>
                      <a:r>
                        <a:rPr lang="sv-SE" sz="1200" dirty="0"/>
                        <a:t>i fullskalig provdrift, samt säkerställande</a:t>
                      </a:r>
                      <a:r>
                        <a:rPr lang="sv-SE" sz="1200" baseline="0" dirty="0"/>
                        <a:t> av </a:t>
                      </a:r>
                      <a:r>
                        <a:rPr lang="sv-SE" sz="1200" dirty="0"/>
                        <a:t>implementation i ett industriell användning.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/>
                        <a:t>ReRail</a:t>
                      </a:r>
                      <a:r>
                        <a:rPr lang="sv-SE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21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Växel med vertikalt rörlig korsningsspets för spårburen stadstrafik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Anpassning av tidigare</a:t>
                      </a:r>
                      <a:r>
                        <a:rPr lang="sv-SE" sz="1200" baseline="0" dirty="0"/>
                        <a:t> uppfinning (</a:t>
                      </a:r>
                      <a:r>
                        <a:rPr lang="sv-SE" sz="1200" baseline="0" dirty="0" err="1"/>
                        <a:t>Vertex</a:t>
                      </a:r>
                      <a:r>
                        <a:rPr lang="sv-SE" sz="1200" baseline="0" dirty="0"/>
                        <a:t> växel). Tillverkning och test av prototyp. Avhjälpa problemen med krånglande och underhållskrävande växlar för spårbunden stadstrafik 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/>
                        <a:t>Vertex</a:t>
                      </a:r>
                      <a:r>
                        <a:rPr lang="sv-SE" sz="1200" dirty="0"/>
                        <a:t> Sweden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618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3A3BEC-EABA-45C4-909E-A5F80005C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Om fortsatt upplägg för dagen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3CECD19-9D58-4082-A4A0-9FD03606E0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93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48BD028-BC54-4320-83F2-E03241C8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Upplägg, Program och Zoomlänkar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0003A97-E2E1-4FD3-BCA0-A95BC3D0A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5+ 5 parallella sessioner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Varje projekt har 30 min till sitt förfogande: 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sv-SE" dirty="0"/>
              <a:t>5-10 min presentation med fokus på resultat, spridning och nyttiggörande  </a:t>
            </a:r>
          </a:p>
          <a:p>
            <a:pPr marL="1066785" lvl="1" indent="-457200">
              <a:buFont typeface="Arial" panose="020B0604020202020204" pitchFamily="34" charset="0"/>
              <a:buChar char="•"/>
            </a:pPr>
            <a:r>
              <a:rPr lang="sv-SE" dirty="0"/>
              <a:t>20 min diskussion som projekten leder i syfte att få stöd för fortsatt arbete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Programmet hittar ni här: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Lunch </a:t>
            </a:r>
            <a:r>
              <a:rPr lang="sv-SE" dirty="0" err="1"/>
              <a:t>kl</a:t>
            </a:r>
            <a:r>
              <a:rPr lang="sv-SE" dirty="0"/>
              <a:t> 11.45-12.45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Gemensam avslutning 14.15</a:t>
            </a:r>
          </a:p>
        </p:txBody>
      </p:sp>
    </p:spTree>
    <p:extLst>
      <p:ext uri="{BB962C8B-B14F-4D97-AF65-F5344CB8AC3E}">
        <p14:creationId xmlns:p14="http://schemas.microsoft.com/office/powerpoint/2010/main" val="18439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39C551-C6D3-4851-8404-B1A2A6EE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Agenda &amp; Program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65355D-B59B-4ED8-BC0A-792B7AE66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10.00	Inledning</a:t>
            </a:r>
          </a:p>
          <a:p>
            <a:pPr marL="1254125"/>
            <a:r>
              <a:rPr lang="sv-SE" sz="1600" dirty="0"/>
              <a:t>Om SIP InfraSweden2030</a:t>
            </a:r>
          </a:p>
          <a:p>
            <a:pPr marL="1254125"/>
            <a:r>
              <a:rPr lang="sv-SE" sz="1600" dirty="0"/>
              <a:t>Fokus på implementering, spridning och nytta</a:t>
            </a:r>
          </a:p>
          <a:p>
            <a:pPr marL="1254125"/>
            <a:r>
              <a:rPr lang="sv-SE" sz="1600" dirty="0"/>
              <a:t>Några nyheter från Programmet</a:t>
            </a:r>
          </a:p>
          <a:p>
            <a:pPr marL="1254125"/>
            <a:r>
              <a:rPr lang="sv-SE" sz="1600" dirty="0"/>
              <a:t>Nio nya projekt</a:t>
            </a:r>
          </a:p>
          <a:p>
            <a:pPr marL="1254125"/>
            <a:r>
              <a:rPr lang="sv-SE" sz="1600" dirty="0"/>
              <a:t>Upplägg för parallella sessioner</a:t>
            </a:r>
          </a:p>
          <a:p>
            <a:r>
              <a:rPr lang="sv-SE" dirty="0"/>
              <a:t>10.15	Parallella sessioner 1-5</a:t>
            </a:r>
          </a:p>
          <a:p>
            <a:r>
              <a:rPr lang="sv-SE" dirty="0"/>
              <a:t>11.45	Lunch</a:t>
            </a:r>
          </a:p>
          <a:p>
            <a:r>
              <a:rPr lang="sv-SE" dirty="0"/>
              <a:t>12.45	Parallella sessioner 6-10</a:t>
            </a:r>
          </a:p>
          <a:p>
            <a:r>
              <a:rPr lang="sv-SE" dirty="0"/>
              <a:t>14.15	Gemensamt avslut</a:t>
            </a:r>
          </a:p>
          <a:p>
            <a:pPr marL="1254125"/>
            <a:r>
              <a:rPr lang="sv-SE" sz="1600" dirty="0"/>
              <a:t>På gång inom programmet</a:t>
            </a:r>
          </a:p>
          <a:p>
            <a:pPr marL="1254125"/>
            <a:r>
              <a:rPr lang="sv-SE" sz="1600" dirty="0"/>
              <a:t>Avslutande reflektion</a:t>
            </a:r>
          </a:p>
          <a:p>
            <a:r>
              <a:rPr lang="sv-SE" dirty="0"/>
              <a:t>14.30	Tack för idag	</a:t>
            </a:r>
          </a:p>
        </p:txBody>
      </p:sp>
    </p:spTree>
    <p:extLst>
      <p:ext uri="{BB962C8B-B14F-4D97-AF65-F5344CB8AC3E}">
        <p14:creationId xmlns:p14="http://schemas.microsoft.com/office/powerpoint/2010/main" val="498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AE48CB6-49A5-4432-B14A-563F6CCEE2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101B60-1F07-4E9F-86C2-F8AB4F140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Om SIP InfraSweden2030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9CE9F82-3826-419A-B175-A20F7DE3B5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5052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i="1" dirty="0"/>
              <a:t>2030 har Sverige en konkurrenskraftig transportinfrastruktur som möjliggör klimatneutrala transporter som möter samhällets ekonomiska och sociala utmaningar</a:t>
            </a:r>
          </a:p>
          <a:p>
            <a:endParaRPr lang="sv-SE" sz="3200" b="1" i="1" dirty="0"/>
          </a:p>
          <a:p>
            <a:pPr marL="0" indent="0">
              <a:buNone/>
            </a:pPr>
            <a:r>
              <a:rPr lang="sv-SE" sz="2400" b="1" dirty="0">
                <a:latin typeface="Open Sans" panose="020B0606030504020204"/>
              </a:rPr>
              <a:t>Innovation</a:t>
            </a:r>
            <a:r>
              <a:rPr lang="sv-SE" sz="2400" dirty="0">
                <a:latin typeface="Open Sans" panose="020B0606030504020204"/>
              </a:rPr>
              <a:t> – </a:t>
            </a:r>
            <a:r>
              <a:rPr lang="sv-SE" sz="2400" b="1" dirty="0">
                <a:latin typeface="Open Sans" panose="020B0606030504020204"/>
              </a:rPr>
              <a:t>Dynamisk Bransch </a:t>
            </a:r>
            <a:r>
              <a:rPr lang="sv-SE" sz="2400" dirty="0">
                <a:latin typeface="Open Sans" panose="020B0606030504020204"/>
              </a:rPr>
              <a:t>– </a:t>
            </a:r>
            <a:r>
              <a:rPr lang="sv-SE" sz="2400" b="1" dirty="0">
                <a:latin typeface="Open Sans" panose="020B0606030504020204"/>
              </a:rPr>
              <a:t>Minskad Klimatpåverkan </a:t>
            </a:r>
            <a:endParaRPr lang="sv-S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04166" y="814491"/>
            <a:ext cx="275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  <a:ea typeface="+mn-ea"/>
                <a:cs typeface="+mn-cs"/>
              </a:rPr>
              <a:t>Fokusområden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032816" y="3969552"/>
            <a:ext cx="3093472" cy="498962"/>
            <a:chOff x="8032816" y="4483654"/>
            <a:chExt cx="3093472" cy="498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2816" y="4483654"/>
              <a:ext cx="479593" cy="47959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753331" y="4562052"/>
              <a:ext cx="237295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  <a:t>Ökad produktivitet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032816" y="4571561"/>
            <a:ext cx="3478001" cy="748795"/>
            <a:chOff x="8032816" y="5101197"/>
            <a:chExt cx="3478001" cy="7487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2816" y="5208388"/>
              <a:ext cx="479593" cy="47959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753331" y="5101197"/>
              <a:ext cx="2757486" cy="748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  <a:t>Tillståndsbedömning,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  <a:t>drift och underhåll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69731" y="5423405"/>
            <a:ext cx="2980121" cy="748795"/>
            <a:chOff x="8032611" y="2928773"/>
            <a:chExt cx="2980121" cy="7487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2611" y="3001638"/>
              <a:ext cx="480000" cy="51214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753331" y="2928773"/>
              <a:ext cx="2259401" cy="748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  <a:t>Ökad kompetens </a:t>
              </a:r>
              <a:b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</a:br>
              <a: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  <a:t>och attraktivitet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065330" y="1414026"/>
            <a:ext cx="3369504" cy="748795"/>
            <a:chOff x="8065330" y="1414026"/>
            <a:chExt cx="3369504" cy="7487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5330" y="1552174"/>
              <a:ext cx="414564" cy="47959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753331" y="1414026"/>
              <a:ext cx="2681503" cy="748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  <a:t>Klimatneutral </a:t>
              </a:r>
              <a:b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</a:br>
              <a: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  <a:t>transportinfrastruktur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32816" y="2265868"/>
            <a:ext cx="3402018" cy="748795"/>
            <a:chOff x="8032816" y="2162933"/>
            <a:chExt cx="3402018" cy="748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2816" y="2297534"/>
              <a:ext cx="479593" cy="47959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753331" y="2162933"/>
              <a:ext cx="2681503" cy="748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  <a:t>Uppkopplad </a:t>
              </a:r>
              <a:b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</a:br>
              <a: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  <a:t>transportinfrastruktur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28749" y="3117710"/>
            <a:ext cx="3649485" cy="748795"/>
            <a:chOff x="8028749" y="3652280"/>
            <a:chExt cx="3649485" cy="7487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8749" y="3758922"/>
              <a:ext cx="487723" cy="47959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8753331" y="3652280"/>
              <a:ext cx="2924903" cy="748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  <a:t>Konstruktionslösningar </a:t>
              </a:r>
              <a:b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</a:br>
              <a:r>
                <a:rPr kumimoji="0" lang="sv-SE" sz="21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eSansOsF Light" panose="020B0302050302020203" pitchFamily="34" charset="0"/>
                  <a:ea typeface="+mn-ea"/>
                  <a:cs typeface="+mn-cs"/>
                </a:rPr>
                <a:t>och byggmetoder</a:t>
              </a:r>
            </a:p>
          </p:txBody>
        </p:sp>
      </p:grpSp>
      <p:sp>
        <p:nvSpPr>
          <p:cNvPr id="21" name="Rubrik 1">
            <a:extLst>
              <a:ext uri="{FF2B5EF4-FFF2-40B4-BE49-F238E27FC236}">
                <a16:creationId xmlns:a16="http://schemas.microsoft.com/office/drawing/2014/main" id="{FAF15A06-F477-4B81-BE22-97A60FF8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3" y="274640"/>
            <a:ext cx="7895772" cy="798787"/>
          </a:xfrm>
        </p:spPr>
        <p:txBody>
          <a:bodyPr>
            <a:normAutofit/>
          </a:bodyPr>
          <a:lstStyle/>
          <a:p>
            <a:r>
              <a:rPr lang="sv-SE" sz="3600" dirty="0"/>
              <a:t> Vad vi vill åstadkomma</a:t>
            </a:r>
          </a:p>
        </p:txBody>
      </p:sp>
    </p:spTree>
    <p:extLst>
      <p:ext uri="{BB962C8B-B14F-4D97-AF65-F5344CB8AC3E}">
        <p14:creationId xmlns:p14="http://schemas.microsoft.com/office/powerpoint/2010/main" val="20625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321907"/>
            <a:ext cx="7170057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sv-SE" dirty="0"/>
              <a:t>Öppna utlysningar för innovationsprojekt</a:t>
            </a:r>
          </a:p>
          <a:p>
            <a:pPr>
              <a:spcBef>
                <a:spcPts val="1800"/>
              </a:spcBef>
            </a:pPr>
            <a:r>
              <a:rPr lang="sv-SE" dirty="0"/>
              <a:t>Innovationstävlingar</a:t>
            </a:r>
          </a:p>
          <a:p>
            <a:pPr>
              <a:spcBef>
                <a:spcPts val="1800"/>
              </a:spcBef>
            </a:pPr>
            <a:r>
              <a:rPr lang="sv-SE" dirty="0"/>
              <a:t>Strategiska projekt</a:t>
            </a:r>
          </a:p>
          <a:p>
            <a:pPr>
              <a:spcBef>
                <a:spcPts val="1800"/>
              </a:spcBef>
            </a:pPr>
            <a:r>
              <a:rPr lang="sv-SE" dirty="0"/>
              <a:t>Innovationscoaching och kompetensutveckling</a:t>
            </a:r>
          </a:p>
          <a:p>
            <a:pPr>
              <a:spcBef>
                <a:spcPts val="1800"/>
              </a:spcBef>
            </a:pPr>
            <a:r>
              <a:rPr lang="sv-SE" dirty="0"/>
              <a:t>Seminarier, </a:t>
            </a:r>
            <a:r>
              <a:rPr lang="sv-SE" dirty="0" err="1"/>
              <a:t>webbinarier</a:t>
            </a:r>
            <a:r>
              <a:rPr lang="sv-SE" dirty="0"/>
              <a:t> &amp; workshops</a:t>
            </a:r>
          </a:p>
          <a:p>
            <a:pPr>
              <a:spcBef>
                <a:spcPts val="1800"/>
              </a:spcBef>
            </a:pPr>
            <a:r>
              <a:rPr lang="sv-SE" dirty="0"/>
              <a:t>Samverkansarena</a:t>
            </a:r>
          </a:p>
          <a:p>
            <a:pPr>
              <a:spcBef>
                <a:spcPts val="1800"/>
              </a:spcBef>
            </a:pPr>
            <a:endParaRPr lang="sv-SE" dirty="0"/>
          </a:p>
          <a:p>
            <a:pPr>
              <a:spcBef>
                <a:spcPts val="1800"/>
              </a:spcBef>
            </a:pPr>
            <a:endParaRPr lang="sv-SE" dirty="0"/>
          </a:p>
        </p:txBody>
      </p:sp>
      <p:pic>
        <p:nvPicPr>
          <p:cNvPr id="7" name="Platshållare för bild 6" descr="En bild som visar text, utomhus, väg, scen&#10;&#10;Automatiskt genererad beskrivning">
            <a:extLst>
              <a:ext uri="{FF2B5EF4-FFF2-40B4-BE49-F238E27FC236}">
                <a16:creationId xmlns:a16="http://schemas.microsoft.com/office/drawing/2014/main" id="{E9F34C04-501F-472F-8CDF-AE17CB05544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975207" y="1321907"/>
            <a:ext cx="3986133" cy="4525963"/>
          </a:xfr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843" y="274640"/>
            <a:ext cx="7895772" cy="798787"/>
          </a:xfrm>
        </p:spPr>
        <p:txBody>
          <a:bodyPr anchor="ctr">
            <a:normAutofit/>
          </a:bodyPr>
          <a:lstStyle/>
          <a:p>
            <a:r>
              <a:rPr lang="sv-SE" dirty="0"/>
              <a:t>Vad vi gör</a:t>
            </a:r>
          </a:p>
        </p:txBody>
      </p:sp>
    </p:spTree>
    <p:extLst>
      <p:ext uri="{BB962C8B-B14F-4D97-AF65-F5344CB8AC3E}">
        <p14:creationId xmlns:p14="http://schemas.microsoft.com/office/powerpoint/2010/main" val="13830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13BD71-41BC-4027-BD73-F2A4B5942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Fokus på implementering, spridning och nytta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C4231DB-A6DD-445B-9F86-A740FDA271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7549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DigiRoad - Bättre miljö och ekonomi genom hållbara vägar - kort version">
            <a:hlinkClick r:id="" action="ppaction://media"/>
            <a:extLst>
              <a:ext uri="{FF2B5EF4-FFF2-40B4-BE49-F238E27FC236}">
                <a16:creationId xmlns:a16="http://schemas.microsoft.com/office/drawing/2014/main" id="{28991C46-9726-4337-AE20-5AB64D720F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4413" y="925153"/>
            <a:ext cx="8383713" cy="47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27AC5E7-105A-4E99-8767-1AB0444AE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1F3A96-1BB2-4D14-BDDC-A09410A7FF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Några nyheter från InfraSweden2030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8625E6-4A99-4945-9AE2-EC31342607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8762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660" y="-87313"/>
            <a:ext cx="7292340" cy="52806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747" y="1670764"/>
            <a:ext cx="4296652" cy="1764507"/>
          </a:xfrm>
        </p:spPr>
        <p:txBody>
          <a:bodyPr anchor="ctr">
            <a:normAutofit/>
          </a:bodyPr>
          <a:lstStyle/>
          <a:p>
            <a:pPr algn="ctr"/>
            <a:r>
              <a:rPr lang="sv-SE" dirty="0"/>
              <a:t>Ny utlysning</a:t>
            </a:r>
          </a:p>
          <a:p>
            <a:pPr algn="ctr"/>
            <a:r>
              <a:rPr lang="sv-SE" dirty="0"/>
              <a:t>på gång!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580" y="5503449"/>
            <a:ext cx="3157819" cy="76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5462809"/>
            <a:ext cx="5800343" cy="862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3008" y="303408"/>
            <a:ext cx="6801163" cy="2062296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sF SemiBold"/>
                <a:ea typeface="Times New Roman" panose="02020603050405020304" pitchFamily="18" charset="0"/>
                <a:cs typeface="+mn-cs"/>
              </a:rPr>
              <a:t>Lösningar för snabbare omställning till hållbar transportinfrastruktur</a:t>
            </a:r>
            <a:endParaRPr kumimoji="0" lang="sv-SE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OsF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354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nfraSweden2030 presentationsmall (16-9)">
  <a:themeElements>
    <a:clrScheme name="Custom 4">
      <a:dk1>
        <a:sysClr val="windowText" lastClr="000000"/>
      </a:dk1>
      <a:lt1>
        <a:sysClr val="window" lastClr="FFFFFF"/>
      </a:lt1>
      <a:dk2>
        <a:srgbClr val="758B75"/>
      </a:dk2>
      <a:lt2>
        <a:srgbClr val="EEECE1"/>
      </a:lt2>
      <a:accent1>
        <a:srgbClr val="6C579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800080"/>
      </a:folHlink>
    </a:clrScheme>
    <a:fontScheme name="KTH:s fonter som InfraSweden2030 också använder">
      <a:majorFont>
        <a:latin typeface="TheSansOsF SemiBold"/>
        <a:ea typeface=""/>
        <a:cs typeface=""/>
      </a:majorFont>
      <a:minorFont>
        <a:latin typeface="FarnhamTex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fraSweden2030 presentationsmall (16-9).potx" id="{6E3452C9-894F-40C4-B07F-BFEDB4126294}" vid="{5C8CE3F0-74F9-4BF5-815E-D9CCE8AA121E}"/>
    </a:ext>
  </a:extLst>
</a:theme>
</file>

<file path=ppt/theme/theme2.xml><?xml version="1.0" encoding="utf-8"?>
<a:theme xmlns:a="http://schemas.openxmlformats.org/drawingml/2006/main" name="1_InfraSweden2030 presentationsmall (16-9)">
  <a:themeElements>
    <a:clrScheme name="Custom 4">
      <a:dk1>
        <a:sysClr val="windowText" lastClr="000000"/>
      </a:dk1>
      <a:lt1>
        <a:sysClr val="window" lastClr="FFFFFF"/>
      </a:lt1>
      <a:dk2>
        <a:srgbClr val="758B75"/>
      </a:dk2>
      <a:lt2>
        <a:srgbClr val="EEECE1"/>
      </a:lt2>
      <a:accent1>
        <a:srgbClr val="6C579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800080"/>
      </a:folHlink>
    </a:clrScheme>
    <a:fontScheme name="KTH:s fonter som InfraSweden2030 också använder">
      <a:majorFont>
        <a:latin typeface="TheSansOsF SemiBold"/>
        <a:ea typeface=""/>
        <a:cs typeface=""/>
      </a:majorFont>
      <a:minorFont>
        <a:latin typeface="FarnhamTex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fraSweden2030 presentationsmall (16-9).potx" id="{6E3452C9-894F-40C4-B07F-BFEDB4126294}" vid="{5C8CE3F0-74F9-4BF5-815E-D9CCE8AA121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952</Words>
  <Application>Microsoft Office PowerPoint</Application>
  <PresentationFormat>Bredbild</PresentationFormat>
  <Paragraphs>184</Paragraphs>
  <Slides>17</Slides>
  <Notes>17</Notes>
  <HiddenSlides>1</HiddenSlides>
  <MMClips>1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FarnhamText Regular</vt:lpstr>
      <vt:lpstr>Lato</vt:lpstr>
      <vt:lpstr>Open Sans</vt:lpstr>
      <vt:lpstr>TheSansOsF Light</vt:lpstr>
      <vt:lpstr>TheSansOsF Plain</vt:lpstr>
      <vt:lpstr>TheSansOsF SemiBold</vt:lpstr>
      <vt:lpstr>Wingdings</vt:lpstr>
      <vt:lpstr>InfraSweden2030 presentationsmall (16-9)</vt:lpstr>
      <vt:lpstr>1_InfraSweden2030 presentationsmall (16-9)</vt:lpstr>
      <vt:lpstr>Office-tema</vt:lpstr>
      <vt:lpstr>PowerPoint-presentation</vt:lpstr>
      <vt:lpstr>Agenda &amp; Program</vt:lpstr>
      <vt:lpstr>PowerPoint-presentation</vt:lpstr>
      <vt:lpstr> Vad vi vill åstadkomma</vt:lpstr>
      <vt:lpstr>Vad vi gör</vt:lpstr>
      <vt:lpstr>PowerPoint-presentation</vt:lpstr>
      <vt:lpstr>PowerPoint-presentation</vt:lpstr>
      <vt:lpstr>PowerPoint-presentation</vt:lpstr>
      <vt:lpstr>PowerPoint-presentation</vt:lpstr>
      <vt:lpstr>Kort fakta</vt:lpstr>
      <vt:lpstr>Exempel på utvecklingsområden</vt:lpstr>
      <vt:lpstr>Beställarnätverk för en klimatneutral anläggningssektor</vt:lpstr>
      <vt:lpstr>Innovationsakademin  – För en stärkt innovationsförmåga i anläggningssektorn</vt:lpstr>
      <vt:lpstr>PowerPoint-presentation</vt:lpstr>
      <vt:lpstr>Beviljade projekt i senaste utlysning</vt:lpstr>
      <vt:lpstr>PowerPoint-presentation</vt:lpstr>
      <vt:lpstr>Upplägg, Program och Zoomlänkar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Projektkonferensen</dc:title>
  <dc:creator>Bodil Sandén</dc:creator>
  <cp:lastModifiedBy>Lisa Johnsson</cp:lastModifiedBy>
  <cp:revision>21</cp:revision>
  <dcterms:created xsi:type="dcterms:W3CDTF">2021-10-25T12:13:15Z</dcterms:created>
  <dcterms:modified xsi:type="dcterms:W3CDTF">2021-10-27T12:31:15Z</dcterms:modified>
</cp:coreProperties>
</file>