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0" r:id="rId2"/>
  </p:sldMasterIdLst>
  <p:notesMasterIdLst>
    <p:notesMasterId r:id="rId7"/>
  </p:notesMasterIdLst>
  <p:sldIdLst>
    <p:sldId id="329" r:id="rId3"/>
    <p:sldId id="330" r:id="rId4"/>
    <p:sldId id="331" r:id="rId5"/>
    <p:sldId id="26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32E77-4E53-4213-B1ED-CE01BDC836C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E06C3-2F3D-487C-BDB5-770A9344C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01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:notes"/>
          <p:cNvSpPr txBox="1">
            <a:spLocks noGrp="1"/>
          </p:cNvSpPr>
          <p:nvPr>
            <p:ph type="body" idx="1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Bodil</a:t>
            </a:r>
            <a:endParaRPr dirty="0"/>
          </a:p>
        </p:txBody>
      </p:sp>
      <p:sp>
        <p:nvSpPr>
          <p:cNvPr id="134" name="Google Shape;13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3488"/>
            <a:ext cx="5924550" cy="3333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:notes"/>
          <p:cNvSpPr txBox="1">
            <a:spLocks noGrp="1"/>
          </p:cNvSpPr>
          <p:nvPr>
            <p:ph type="body" idx="1"/>
          </p:nvPr>
        </p:nvSpPr>
        <p:spPr>
          <a:xfrm>
            <a:off x="679768" y="5159532"/>
            <a:ext cx="5438140" cy="4221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sv-SE" dirty="0"/>
              <a:t>Bodil</a:t>
            </a:r>
            <a:endParaRPr dirty="0"/>
          </a:p>
        </p:txBody>
      </p:sp>
      <p:sp>
        <p:nvSpPr>
          <p:cNvPr id="140" name="Google Shape;14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4150" y="1339850"/>
            <a:ext cx="6429375" cy="3617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763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/>
          <p:nvPr/>
        </p:nvSpPr>
        <p:spPr>
          <a:xfrm>
            <a:off x="0" y="-72788"/>
            <a:ext cx="12192000" cy="5274469"/>
          </a:xfrm>
          <a:prstGeom prst="rect">
            <a:avLst/>
          </a:prstGeom>
          <a:solidFill>
            <a:srgbClr val="157E89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4"/>
          <p:cNvSpPr txBox="1">
            <a:spLocks noGrp="1"/>
          </p:cNvSpPr>
          <p:nvPr>
            <p:ph type="body" idx="1"/>
          </p:nvPr>
        </p:nvSpPr>
        <p:spPr>
          <a:xfrm>
            <a:off x="636059" y="1819235"/>
            <a:ext cx="5885244" cy="1764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2"/>
          </p:nvPr>
        </p:nvSpPr>
        <p:spPr>
          <a:xfrm>
            <a:off x="636059" y="3868670"/>
            <a:ext cx="4606949" cy="85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FFFDFF"/>
              </a:buClr>
              <a:buSzPts val="2000"/>
              <a:buNone/>
              <a:defRPr sz="2667">
                <a:solidFill>
                  <a:srgbClr val="FFFD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50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Rubrik och innehåll">
  <p:cSld name="3_Rubrik och innehå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5"/>
          <p:cNvSpPr txBox="1">
            <a:spLocks noGrp="1"/>
          </p:cNvSpPr>
          <p:nvPr>
            <p:ph type="title"/>
          </p:nvPr>
        </p:nvSpPr>
        <p:spPr>
          <a:xfrm>
            <a:off x="623392" y="332656"/>
            <a:ext cx="10972800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7224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21" name="Google Shape;21;p55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3" y="6021288"/>
            <a:ext cx="2753463" cy="54868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55"/>
          <p:cNvSpPr txBox="1">
            <a:spLocks noGrp="1"/>
          </p:cNvSpPr>
          <p:nvPr>
            <p:ph type="body" idx="1"/>
          </p:nvPr>
        </p:nvSpPr>
        <p:spPr>
          <a:xfrm>
            <a:off x="1631504" y="2132856"/>
            <a:ext cx="8496944" cy="367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234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2245A"/>
              </a:buClr>
              <a:buSzPts val="1800"/>
              <a:buFont typeface="Lato"/>
              <a:buChar char="–"/>
              <a:defRPr sz="1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26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Rubrik och innehåll">
  <p:cSld name="7_Rubrik och innehåll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7"/>
          <p:cNvSpPr>
            <a:spLocks noGrp="1"/>
          </p:cNvSpPr>
          <p:nvPr>
            <p:ph type="pic" idx="2"/>
          </p:nvPr>
        </p:nvSpPr>
        <p:spPr>
          <a:xfrm>
            <a:off x="2" y="0"/>
            <a:ext cx="4223791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Google Shape;25;p57"/>
          <p:cNvSpPr txBox="1">
            <a:spLocks noGrp="1"/>
          </p:cNvSpPr>
          <p:nvPr>
            <p:ph type="body" idx="1"/>
          </p:nvPr>
        </p:nvSpPr>
        <p:spPr>
          <a:xfrm>
            <a:off x="5375922" y="836712"/>
            <a:ext cx="6289031" cy="496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2245A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Google Shape;26;p57"/>
          <p:cNvSpPr txBox="1">
            <a:spLocks noGrp="1"/>
          </p:cNvSpPr>
          <p:nvPr>
            <p:ph type="title"/>
          </p:nvPr>
        </p:nvSpPr>
        <p:spPr>
          <a:xfrm>
            <a:off x="344159" y="3923493"/>
            <a:ext cx="38206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5C9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27" name="Google Shape;27;p57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81297" y="6107147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7240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Rubrik och innehåll">
  <p:cSld name="8_Rubrik och innehåll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9"/>
          <p:cNvSpPr>
            <a:spLocks noGrp="1"/>
          </p:cNvSpPr>
          <p:nvPr>
            <p:ph type="pic" idx="2"/>
          </p:nvPr>
        </p:nvSpPr>
        <p:spPr>
          <a:xfrm>
            <a:off x="2" y="0"/>
            <a:ext cx="4223791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59"/>
          <p:cNvSpPr txBox="1">
            <a:spLocks noGrp="1"/>
          </p:cNvSpPr>
          <p:nvPr>
            <p:ph type="body" idx="1"/>
          </p:nvPr>
        </p:nvSpPr>
        <p:spPr>
          <a:xfrm>
            <a:off x="5375922" y="836712"/>
            <a:ext cx="6289031" cy="496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2245A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Google Shape;31;p59"/>
          <p:cNvSpPr txBox="1">
            <a:spLocks noGrp="1"/>
          </p:cNvSpPr>
          <p:nvPr>
            <p:ph type="title"/>
          </p:nvPr>
        </p:nvSpPr>
        <p:spPr>
          <a:xfrm>
            <a:off x="344159" y="3923493"/>
            <a:ext cx="38206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5C9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32" name="Google Shape;32;p59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5" y="6021288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3871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Rubrik och innehåll" type="obj">
  <p:cSld name="6_Rubrik och innehåll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8"/>
          <p:cNvSpPr txBox="1">
            <a:spLocks noGrp="1"/>
          </p:cNvSpPr>
          <p:nvPr>
            <p:ph type="title"/>
          </p:nvPr>
        </p:nvSpPr>
        <p:spPr>
          <a:xfrm>
            <a:off x="609600" y="274640"/>
            <a:ext cx="10972800" cy="7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67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58"/>
          <p:cNvSpPr txBox="1">
            <a:spLocks noGrp="1"/>
          </p:cNvSpPr>
          <p:nvPr>
            <p:ph type="body" idx="1"/>
          </p:nvPr>
        </p:nvSpPr>
        <p:spPr>
          <a:xfrm>
            <a:off x="609600" y="1321907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7954" algn="l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595959"/>
              </a:buClr>
              <a:buSzPts val="2667"/>
              <a:buFont typeface="Open Sans"/>
              <a:buChar char="•"/>
              <a:defRPr sz="2667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Open Sans"/>
              <a:buChar char="–"/>
              <a:defRPr sz="2400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64045" algn="l" rtl="0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rgbClr val="595959"/>
              </a:buClr>
              <a:buSzPts val="2133"/>
              <a:buFont typeface="Open Sans"/>
              <a:buChar char="•"/>
              <a:defRPr sz="2133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4715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595959"/>
              </a:buClr>
              <a:buSzPts val="1867"/>
              <a:buFont typeface="Open Sans"/>
              <a:buChar char="–"/>
              <a:defRPr sz="1867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47154" algn="l" rtl="0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595959"/>
              </a:buClr>
              <a:buSzPts val="1867"/>
              <a:buFont typeface="Open Sans"/>
              <a:buChar char="»"/>
              <a:defRPr sz="1867" b="0" i="0" u="none" strike="noStrike" cap="non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Google Shape;36;p58"/>
          <p:cNvSpPr txBox="1">
            <a:spLocks noGrp="1"/>
          </p:cNvSpPr>
          <p:nvPr>
            <p:ph type="dt" idx="10"/>
          </p:nvPr>
        </p:nvSpPr>
        <p:spPr>
          <a:xfrm>
            <a:off x="609600" y="6229504"/>
            <a:ext cx="28448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Google Shape;37;p58"/>
          <p:cNvSpPr txBox="1">
            <a:spLocks noGrp="1"/>
          </p:cNvSpPr>
          <p:nvPr>
            <p:ph type="ftr" idx="11"/>
          </p:nvPr>
        </p:nvSpPr>
        <p:spPr>
          <a:xfrm>
            <a:off x="4165600" y="6229504"/>
            <a:ext cx="38608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Google Shape;38;p58"/>
          <p:cNvSpPr txBox="1">
            <a:spLocks noGrp="1"/>
          </p:cNvSpPr>
          <p:nvPr>
            <p:ph type="sldNum" idx="12"/>
          </p:nvPr>
        </p:nvSpPr>
        <p:spPr>
          <a:xfrm>
            <a:off x="8737601" y="6229504"/>
            <a:ext cx="68657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(</a:t>
            </a:r>
            <a:fld id="{00000000-1234-1234-1234-123412341234}" type="slidenum">
              <a:rPr lang="sv-SE"/>
              <a:t>‹#›</a:t>
            </a:fld>
            <a:r>
              <a:rPr lang="sv-SE"/>
              <a:t>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6324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>
  <p:cSld name="Rubrik och innehå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2"/>
          <p:cNvSpPr>
            <a:spLocks noGrp="1"/>
          </p:cNvSpPr>
          <p:nvPr>
            <p:ph type="pic" idx="2"/>
          </p:nvPr>
        </p:nvSpPr>
        <p:spPr>
          <a:xfrm>
            <a:off x="1" y="0"/>
            <a:ext cx="4223791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62"/>
          <p:cNvSpPr txBox="1">
            <a:spLocks noGrp="1"/>
          </p:cNvSpPr>
          <p:nvPr>
            <p:ph type="body" idx="1"/>
          </p:nvPr>
        </p:nvSpPr>
        <p:spPr>
          <a:xfrm>
            <a:off x="5375920" y="836712"/>
            <a:ext cx="6289031" cy="496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2245A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62"/>
          <p:cNvSpPr txBox="1">
            <a:spLocks noGrp="1"/>
          </p:cNvSpPr>
          <p:nvPr>
            <p:ph type="title"/>
          </p:nvPr>
        </p:nvSpPr>
        <p:spPr>
          <a:xfrm>
            <a:off x="344158" y="3923493"/>
            <a:ext cx="38206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5C9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43" name="Google Shape;43;p62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3" y="6021288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974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ubrik och innehåll">
  <p:cSld name="1_Rubrik och innehåll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3"/>
          <p:cNvSpPr>
            <a:spLocks noGrp="1"/>
          </p:cNvSpPr>
          <p:nvPr>
            <p:ph type="pic" idx="2"/>
          </p:nvPr>
        </p:nvSpPr>
        <p:spPr>
          <a:xfrm>
            <a:off x="0" y="4941168"/>
            <a:ext cx="12192000" cy="1916832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63"/>
          <p:cNvSpPr txBox="1">
            <a:spLocks noGrp="1"/>
          </p:cNvSpPr>
          <p:nvPr>
            <p:ph type="body" idx="1"/>
          </p:nvPr>
        </p:nvSpPr>
        <p:spPr>
          <a:xfrm>
            <a:off x="623392" y="1628800"/>
            <a:ext cx="5280587" cy="316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234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2245A"/>
              </a:buClr>
              <a:buSzPts val="1800"/>
              <a:buFont typeface="Lato"/>
              <a:buChar char="–"/>
              <a:defRPr sz="1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Google Shape;47;p63"/>
          <p:cNvSpPr txBox="1">
            <a:spLocks noGrp="1"/>
          </p:cNvSpPr>
          <p:nvPr>
            <p:ph type="body" idx="3"/>
          </p:nvPr>
        </p:nvSpPr>
        <p:spPr>
          <a:xfrm>
            <a:off x="6288021" y="1628800"/>
            <a:ext cx="5280587" cy="316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234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–"/>
              <a:defRPr sz="1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Google Shape;48;p63"/>
          <p:cNvSpPr txBox="1">
            <a:spLocks noGrp="1"/>
          </p:cNvSpPr>
          <p:nvPr>
            <p:ph type="title"/>
          </p:nvPr>
        </p:nvSpPr>
        <p:spPr>
          <a:xfrm>
            <a:off x="623392" y="332656"/>
            <a:ext cx="6912768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245A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7224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49" name="Google Shape;49;p63"/>
          <p:cNvCxnSpPr/>
          <p:nvPr/>
        </p:nvCxnSpPr>
        <p:spPr>
          <a:xfrm>
            <a:off x="719403" y="1340768"/>
            <a:ext cx="1344149" cy="0"/>
          </a:xfrm>
          <a:prstGeom prst="straightConnector1">
            <a:avLst/>
          </a:prstGeom>
          <a:noFill/>
          <a:ln w="38100" cap="flat" cmpd="sng">
            <a:solidFill>
              <a:srgbClr val="D668BC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0" name="Google Shape;50;p63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3" y="332656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572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itle and Tab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4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6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64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64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435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Rubrik och innehåll">
  <p:cSld name="9_Rubrik och innehåll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5"/>
          <p:cNvSpPr>
            <a:spLocks noGrp="1"/>
          </p:cNvSpPr>
          <p:nvPr>
            <p:ph type="pic" idx="2"/>
          </p:nvPr>
        </p:nvSpPr>
        <p:spPr>
          <a:xfrm>
            <a:off x="2" y="0"/>
            <a:ext cx="4223791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65"/>
          <p:cNvSpPr txBox="1">
            <a:spLocks noGrp="1"/>
          </p:cNvSpPr>
          <p:nvPr>
            <p:ph type="body" idx="1"/>
          </p:nvPr>
        </p:nvSpPr>
        <p:spPr>
          <a:xfrm>
            <a:off x="5375922" y="836712"/>
            <a:ext cx="6289031" cy="496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2245A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Google Shape;59;p65"/>
          <p:cNvSpPr txBox="1">
            <a:spLocks noGrp="1"/>
          </p:cNvSpPr>
          <p:nvPr>
            <p:ph type="title"/>
          </p:nvPr>
        </p:nvSpPr>
        <p:spPr>
          <a:xfrm>
            <a:off x="344159" y="3923493"/>
            <a:ext cx="38206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5C9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60" name="Google Shape;60;p65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5" y="6021288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390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Rubrik och innehåll">
  <p:cSld name="5_Rubrik och innehå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4"/>
          <p:cNvSpPr>
            <a:spLocks noGrp="1"/>
          </p:cNvSpPr>
          <p:nvPr>
            <p:ph type="pic" idx="2"/>
          </p:nvPr>
        </p:nvSpPr>
        <p:spPr>
          <a:xfrm>
            <a:off x="7968209" y="0"/>
            <a:ext cx="4223791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74"/>
          <p:cNvSpPr txBox="1">
            <a:spLocks noGrp="1"/>
          </p:cNvSpPr>
          <p:nvPr>
            <p:ph type="body" idx="1"/>
          </p:nvPr>
        </p:nvSpPr>
        <p:spPr>
          <a:xfrm>
            <a:off x="1020325" y="944612"/>
            <a:ext cx="6289031" cy="496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7C234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2245A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Google Shape;64;p74"/>
          <p:cNvSpPr txBox="1">
            <a:spLocks noGrp="1"/>
          </p:cNvSpPr>
          <p:nvPr>
            <p:ph type="title"/>
          </p:nvPr>
        </p:nvSpPr>
        <p:spPr>
          <a:xfrm>
            <a:off x="8169762" y="836712"/>
            <a:ext cx="38206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5C947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65" name="Google Shape;65;p74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5360" y="6021288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933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ubrik och innehåll">
  <p:cSld name="2_Rubrik och innehåll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5"/>
          <p:cNvSpPr>
            <a:spLocks noGrp="1"/>
          </p:cNvSpPr>
          <p:nvPr>
            <p:ph type="pic" idx="2"/>
          </p:nvPr>
        </p:nvSpPr>
        <p:spPr>
          <a:xfrm>
            <a:off x="0" y="4941168"/>
            <a:ext cx="12192000" cy="191683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75"/>
          <p:cNvSpPr txBox="1">
            <a:spLocks noGrp="1"/>
          </p:cNvSpPr>
          <p:nvPr>
            <p:ph type="body" idx="1"/>
          </p:nvPr>
        </p:nvSpPr>
        <p:spPr>
          <a:xfrm>
            <a:off x="623392" y="1628800"/>
            <a:ext cx="5280587" cy="316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234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2245A"/>
              </a:buClr>
              <a:buSzPts val="1800"/>
              <a:buFont typeface="Lato"/>
              <a:buChar char="–"/>
              <a:defRPr sz="1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Google Shape;69;p75"/>
          <p:cNvSpPr txBox="1">
            <a:spLocks noGrp="1"/>
          </p:cNvSpPr>
          <p:nvPr>
            <p:ph type="body" idx="3"/>
          </p:nvPr>
        </p:nvSpPr>
        <p:spPr>
          <a:xfrm>
            <a:off x="6288021" y="1628800"/>
            <a:ext cx="5280587" cy="316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234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–"/>
              <a:defRPr sz="1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Google Shape;70;p75"/>
          <p:cNvSpPr txBox="1">
            <a:spLocks noGrp="1"/>
          </p:cNvSpPr>
          <p:nvPr>
            <p:ph type="title"/>
          </p:nvPr>
        </p:nvSpPr>
        <p:spPr>
          <a:xfrm>
            <a:off x="623392" y="332656"/>
            <a:ext cx="6912768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7224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71" name="Google Shape;71;p75"/>
          <p:cNvCxnSpPr/>
          <p:nvPr/>
        </p:nvCxnSpPr>
        <p:spPr>
          <a:xfrm>
            <a:off x="719403" y="1340768"/>
            <a:ext cx="1344149" cy="0"/>
          </a:xfrm>
          <a:prstGeom prst="straightConnector1">
            <a:avLst/>
          </a:prstGeom>
          <a:noFill/>
          <a:ln w="38100" cap="flat" cmpd="sng">
            <a:solidFill>
              <a:srgbClr val="D668BC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2" name="Google Shape;72;p75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3" y="332656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7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>
  <p:cSld name="Rubrik och innehåll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>
            <a:spLocks noGrp="1"/>
          </p:cNvSpPr>
          <p:nvPr>
            <p:ph type="title"/>
          </p:nvPr>
        </p:nvSpPr>
        <p:spPr>
          <a:xfrm>
            <a:off x="462843" y="274640"/>
            <a:ext cx="7895772" cy="7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Arial"/>
              <a:buNone/>
              <a:defRPr sz="42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body" idx="1"/>
          </p:nvPr>
        </p:nvSpPr>
        <p:spPr>
          <a:xfrm>
            <a:off x="462844" y="1388781"/>
            <a:ext cx="717005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74121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6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40256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21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23323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 sz="18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3" name="Google Shape;23;p15"/>
          <p:cNvCxnSpPr/>
          <p:nvPr/>
        </p:nvCxnSpPr>
        <p:spPr>
          <a:xfrm>
            <a:off x="337864" y="274640"/>
            <a:ext cx="0" cy="798787"/>
          </a:xfrm>
          <a:prstGeom prst="straightConnector1">
            <a:avLst/>
          </a:prstGeom>
          <a:noFill/>
          <a:ln w="38100" cap="flat" cmpd="sng">
            <a:solidFill>
              <a:srgbClr val="157E8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" name="Google Shape;24;p15"/>
          <p:cNvCxnSpPr/>
          <p:nvPr/>
        </p:nvCxnSpPr>
        <p:spPr>
          <a:xfrm rot="10800000" flipH="1">
            <a:off x="330201" y="6307667"/>
            <a:ext cx="11631140" cy="84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80581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Rubrik och innehåll">
  <p:cSld name="2_Rubrik och innehåll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6"/>
          <p:cNvSpPr>
            <a:spLocks noGrp="1"/>
          </p:cNvSpPr>
          <p:nvPr>
            <p:ph type="pic" idx="2"/>
          </p:nvPr>
        </p:nvSpPr>
        <p:spPr>
          <a:xfrm>
            <a:off x="13792" y="4920004"/>
            <a:ext cx="12192000" cy="1916832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76"/>
          <p:cNvSpPr txBox="1">
            <a:spLocks noGrp="1"/>
          </p:cNvSpPr>
          <p:nvPr>
            <p:ph type="title"/>
          </p:nvPr>
        </p:nvSpPr>
        <p:spPr>
          <a:xfrm>
            <a:off x="623392" y="332656"/>
            <a:ext cx="69847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72245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76" name="Google Shape;76;p76"/>
          <p:cNvCxnSpPr/>
          <p:nvPr/>
        </p:nvCxnSpPr>
        <p:spPr>
          <a:xfrm rot="10800000" flipH="1">
            <a:off x="719403" y="1340768"/>
            <a:ext cx="1344149" cy="1"/>
          </a:xfrm>
          <a:prstGeom prst="straightConnector1">
            <a:avLst/>
          </a:prstGeom>
          <a:noFill/>
          <a:ln w="38100" cap="flat" cmpd="sng">
            <a:solidFill>
              <a:srgbClr val="5C9474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7" name="Google Shape;77;p76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3" y="332656"/>
            <a:ext cx="2753463" cy="54868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76"/>
          <p:cNvSpPr txBox="1">
            <a:spLocks noGrp="1"/>
          </p:cNvSpPr>
          <p:nvPr>
            <p:ph type="body" idx="1"/>
          </p:nvPr>
        </p:nvSpPr>
        <p:spPr>
          <a:xfrm>
            <a:off x="1631504" y="1772816"/>
            <a:ext cx="8496944" cy="252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7C234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2245A"/>
              </a:buClr>
              <a:buSzPts val="1800"/>
              <a:buFont typeface="Lato"/>
              <a:buChar char="–"/>
              <a:defRPr sz="1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–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»"/>
              <a:defRPr sz="20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3446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picture and content">
  <p:cSld name="Heading, picture and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7"/>
          <p:cNvSpPr>
            <a:spLocks noGrp="1"/>
          </p:cNvSpPr>
          <p:nvPr>
            <p:ph type="pic" idx="2"/>
          </p:nvPr>
        </p:nvSpPr>
        <p:spPr>
          <a:xfrm>
            <a:off x="3" y="2017062"/>
            <a:ext cx="5408815" cy="4860151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77"/>
          <p:cNvSpPr>
            <a:spLocks noGrp="1"/>
          </p:cNvSpPr>
          <p:nvPr>
            <p:ph type="body" idx="1"/>
          </p:nvPr>
        </p:nvSpPr>
        <p:spPr>
          <a:xfrm>
            <a:off x="3867730" y="1344707"/>
            <a:ext cx="7585364" cy="4235824"/>
          </a:xfrm>
          <a:prstGeom prst="snip1Rect">
            <a:avLst>
              <a:gd name="adj" fmla="val 16667"/>
            </a:avLst>
          </a:prstGeom>
          <a:solidFill>
            <a:schemeClr val="lt2">
              <a:alpha val="83137"/>
            </a:schemeClr>
          </a:solidFill>
          <a:ln>
            <a:noFill/>
          </a:ln>
        </p:spPr>
        <p:txBody>
          <a:bodyPr spcFirstLastPara="1" wrap="square" lIns="290750" tIns="969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🡪"/>
              <a:defRPr sz="3200" b="1" i="0" u="none" strike="noStrike" cap="none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Courier New"/>
              <a:buChar char="-"/>
              <a:defRPr sz="2400" b="0" i="0" u="none" strike="noStrike" cap="none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⬥"/>
              <a:defRPr sz="2000" b="0" i="0" u="none" strike="noStrike" cap="none">
                <a:solidFill>
                  <a:schemeClr val="accent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Google Shape;82;p77"/>
          <p:cNvSpPr txBox="1">
            <a:spLocks noGrp="1"/>
          </p:cNvSpPr>
          <p:nvPr>
            <p:ph type="title"/>
          </p:nvPr>
        </p:nvSpPr>
        <p:spPr>
          <a:xfrm>
            <a:off x="738911" y="430308"/>
            <a:ext cx="10714181" cy="847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77"/>
          <p:cNvSpPr txBox="1">
            <a:spLocks noGrp="1"/>
          </p:cNvSpPr>
          <p:nvPr>
            <p:ph type="ftr" idx="11"/>
          </p:nvPr>
        </p:nvSpPr>
        <p:spPr>
          <a:xfrm>
            <a:off x="4165600" y="6132900"/>
            <a:ext cx="47752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2936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Google Shape;84;p77"/>
          <p:cNvSpPr txBox="1">
            <a:spLocks noGrp="1"/>
          </p:cNvSpPr>
          <p:nvPr>
            <p:ph type="sldNum" idx="12"/>
          </p:nvPr>
        </p:nvSpPr>
        <p:spPr>
          <a:xfrm>
            <a:off x="10298181" y="285752"/>
            <a:ext cx="1154160" cy="26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50" tIns="41025" rIns="0" bIns="41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04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Tom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68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Rubrik och innehåll">
  <p:cSld name="1_Rubrik och innehåll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462843" y="1321907"/>
            <a:ext cx="53695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74121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6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40256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21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23323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 sz="18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8" name="Google Shape;28;p16"/>
          <p:cNvCxnSpPr/>
          <p:nvPr/>
        </p:nvCxnSpPr>
        <p:spPr>
          <a:xfrm rot="10800000" flipH="1">
            <a:off x="6016061" y="1321909"/>
            <a:ext cx="5492" cy="452596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29" name="Google Shape;29;p16"/>
          <p:cNvSpPr txBox="1">
            <a:spLocks noGrp="1"/>
          </p:cNvSpPr>
          <p:nvPr>
            <p:ph type="body" idx="2"/>
          </p:nvPr>
        </p:nvSpPr>
        <p:spPr>
          <a:xfrm>
            <a:off x="6172763" y="1321907"/>
            <a:ext cx="53695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74121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6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40256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21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23323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 sz="18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0" name="Google Shape;30;p16"/>
          <p:cNvCxnSpPr/>
          <p:nvPr/>
        </p:nvCxnSpPr>
        <p:spPr>
          <a:xfrm rot="10800000" flipH="1">
            <a:off x="330201" y="6307667"/>
            <a:ext cx="11631140" cy="84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462843" y="274640"/>
            <a:ext cx="7895772" cy="7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Arial"/>
              <a:buNone/>
              <a:defRPr sz="42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2" name="Google Shape;32;p16"/>
          <p:cNvCxnSpPr/>
          <p:nvPr/>
        </p:nvCxnSpPr>
        <p:spPr>
          <a:xfrm>
            <a:off x="344309" y="274640"/>
            <a:ext cx="0" cy="798787"/>
          </a:xfrm>
          <a:prstGeom prst="straightConnector1">
            <a:avLst/>
          </a:prstGeom>
          <a:noFill/>
          <a:ln w="38100" cap="flat" cmpd="sng">
            <a:solidFill>
              <a:srgbClr val="157E8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56414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fält till höger">
  <p:cSld name="2_fält till hög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>
            <a:spLocks noGrp="1"/>
          </p:cNvSpPr>
          <p:nvPr>
            <p:ph type="body" idx="1"/>
          </p:nvPr>
        </p:nvSpPr>
        <p:spPr>
          <a:xfrm>
            <a:off x="462844" y="1321907"/>
            <a:ext cx="717005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74121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6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40256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21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23323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 sz="18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/>
          <p:nvPr/>
        </p:nvSpPr>
        <p:spPr>
          <a:xfrm>
            <a:off x="7810995" y="1321907"/>
            <a:ext cx="4003588" cy="452596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" name="Google Shape;49;p21"/>
          <p:cNvCxnSpPr/>
          <p:nvPr/>
        </p:nvCxnSpPr>
        <p:spPr>
          <a:xfrm rot="10800000" flipH="1">
            <a:off x="7727243" y="1321909"/>
            <a:ext cx="6864" cy="452596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50" name="Google Shape;50;p21"/>
          <p:cNvSpPr txBox="1">
            <a:spLocks noGrp="1"/>
          </p:cNvSpPr>
          <p:nvPr>
            <p:ph type="body" idx="2"/>
          </p:nvPr>
        </p:nvSpPr>
        <p:spPr>
          <a:xfrm>
            <a:off x="7828450" y="1321907"/>
            <a:ext cx="3986133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74121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6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40256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21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23323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 sz="18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51" name="Google Shape;51;p21"/>
          <p:cNvCxnSpPr/>
          <p:nvPr/>
        </p:nvCxnSpPr>
        <p:spPr>
          <a:xfrm rot="10800000" flipH="1">
            <a:off x="330201" y="6307667"/>
            <a:ext cx="11631140" cy="84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52" name="Google Shape;52;p21"/>
          <p:cNvSpPr txBox="1">
            <a:spLocks noGrp="1"/>
          </p:cNvSpPr>
          <p:nvPr>
            <p:ph type="title"/>
          </p:nvPr>
        </p:nvSpPr>
        <p:spPr>
          <a:xfrm>
            <a:off x="462843" y="274640"/>
            <a:ext cx="7895772" cy="7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Arial"/>
              <a:buNone/>
              <a:defRPr sz="42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3" name="Google Shape;53;p21"/>
          <p:cNvCxnSpPr/>
          <p:nvPr/>
        </p:nvCxnSpPr>
        <p:spPr>
          <a:xfrm>
            <a:off x="344309" y="274640"/>
            <a:ext cx="0" cy="798787"/>
          </a:xfrm>
          <a:prstGeom prst="straightConnector1">
            <a:avLst/>
          </a:prstGeom>
          <a:noFill/>
          <a:ln w="38100" cap="flat" cmpd="sng">
            <a:solidFill>
              <a:srgbClr val="157E8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4597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malt fält till höger">
  <p:cSld name="3_smalt fält till hög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body" idx="1"/>
          </p:nvPr>
        </p:nvSpPr>
        <p:spPr>
          <a:xfrm>
            <a:off x="462843" y="1321907"/>
            <a:ext cx="824946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74121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6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40256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21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23323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  <a:defRPr sz="18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/>
          <p:nvPr/>
        </p:nvSpPr>
        <p:spPr>
          <a:xfrm>
            <a:off x="8836308" y="1321907"/>
            <a:ext cx="2978275" cy="452596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" name="Google Shape;57;p22"/>
          <p:cNvCxnSpPr/>
          <p:nvPr/>
        </p:nvCxnSpPr>
        <p:spPr>
          <a:xfrm rot="10800000" flipH="1">
            <a:off x="8770877" y="1321909"/>
            <a:ext cx="6864" cy="452596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58" name="Google Shape;58;p22"/>
          <p:cNvSpPr txBox="1">
            <a:spLocks noGrp="1"/>
          </p:cNvSpPr>
          <p:nvPr>
            <p:ph type="body" idx="2"/>
          </p:nvPr>
        </p:nvSpPr>
        <p:spPr>
          <a:xfrm>
            <a:off x="8836308" y="1321907"/>
            <a:ext cx="297827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rgbClr val="595959"/>
              </a:buClr>
              <a:buSzPts val="1600"/>
              <a:buNone/>
              <a:defRPr sz="21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100"/>
              <a:buNone/>
              <a:defRPr sz="14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59" name="Google Shape;59;p22"/>
          <p:cNvCxnSpPr/>
          <p:nvPr/>
        </p:nvCxnSpPr>
        <p:spPr>
          <a:xfrm rot="10800000" flipH="1">
            <a:off x="330201" y="6307667"/>
            <a:ext cx="11631140" cy="84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60" name="Google Shape;60;p22"/>
          <p:cNvSpPr txBox="1">
            <a:spLocks noGrp="1"/>
          </p:cNvSpPr>
          <p:nvPr>
            <p:ph type="title"/>
          </p:nvPr>
        </p:nvSpPr>
        <p:spPr>
          <a:xfrm>
            <a:off x="462843" y="274640"/>
            <a:ext cx="7895772" cy="7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Arial"/>
              <a:buNone/>
              <a:defRPr sz="42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1" name="Google Shape;61;p22"/>
          <p:cNvCxnSpPr/>
          <p:nvPr/>
        </p:nvCxnSpPr>
        <p:spPr>
          <a:xfrm>
            <a:off x="344309" y="274640"/>
            <a:ext cx="0" cy="798787"/>
          </a:xfrm>
          <a:prstGeom prst="straightConnector1">
            <a:avLst/>
          </a:prstGeom>
          <a:noFill/>
          <a:ln w="38100" cap="flat" cmpd="sng">
            <a:solidFill>
              <a:srgbClr val="157E8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89844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Endast rubri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440264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200"/>
              <a:buFont typeface="Arial"/>
              <a:buNone/>
              <a:defRPr sz="4267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0" name="Google Shape;70;p25"/>
          <p:cNvCxnSpPr/>
          <p:nvPr/>
        </p:nvCxnSpPr>
        <p:spPr>
          <a:xfrm>
            <a:off x="344307" y="274641"/>
            <a:ext cx="0" cy="1142999"/>
          </a:xfrm>
          <a:prstGeom prst="straightConnector1">
            <a:avLst/>
          </a:prstGeom>
          <a:noFill/>
          <a:ln w="38100" cap="flat" cmpd="sng">
            <a:solidFill>
              <a:srgbClr val="157E8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" name="Google Shape;71;p25"/>
          <p:cNvCxnSpPr/>
          <p:nvPr/>
        </p:nvCxnSpPr>
        <p:spPr>
          <a:xfrm rot="10800000" flipH="1">
            <a:off x="330201" y="6307667"/>
            <a:ext cx="11631140" cy="84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46640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>
  <p:cSld name="Rubrikbild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805264"/>
          </a:xfrm>
          <a:prstGeom prst="rect">
            <a:avLst/>
          </a:prstGeom>
          <a:noFill/>
          <a:ln>
            <a:noFill/>
          </a:ln>
        </p:spPr>
      </p:sp>
      <p:sp>
        <p:nvSpPr>
          <p:cNvPr id="12" name="Google Shape;12;p54"/>
          <p:cNvSpPr txBox="1">
            <a:spLocks noGrp="1"/>
          </p:cNvSpPr>
          <p:nvPr>
            <p:ph type="ctrTitle"/>
          </p:nvPr>
        </p:nvSpPr>
        <p:spPr>
          <a:xfrm>
            <a:off x="1103445" y="3995200"/>
            <a:ext cx="7488832" cy="1296144"/>
          </a:xfrm>
          <a:prstGeom prst="rect">
            <a:avLst/>
          </a:prstGeom>
          <a:solidFill>
            <a:srgbClr val="000000">
              <a:alpha val="5176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3" name="Google Shape;13;p54" descr="coinnovate-logotyp-cmy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32303" y="6021288"/>
            <a:ext cx="2753463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97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ntent">
  <p:cSld name="Heading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6"/>
          <p:cNvSpPr txBox="1">
            <a:spLocks noGrp="1"/>
          </p:cNvSpPr>
          <p:nvPr>
            <p:ph type="title"/>
          </p:nvPr>
        </p:nvSpPr>
        <p:spPr>
          <a:xfrm>
            <a:off x="738911" y="430308"/>
            <a:ext cx="10714181" cy="847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56"/>
          <p:cNvSpPr txBox="1">
            <a:spLocks noGrp="1"/>
          </p:cNvSpPr>
          <p:nvPr>
            <p:ph type="body" idx="1"/>
          </p:nvPr>
        </p:nvSpPr>
        <p:spPr>
          <a:xfrm>
            <a:off x="738912" y="1277471"/>
            <a:ext cx="10714181" cy="4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50" tIns="41025" rIns="82050" bIns="41025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56"/>
          <p:cNvSpPr txBox="1">
            <a:spLocks noGrp="1"/>
          </p:cNvSpPr>
          <p:nvPr>
            <p:ph type="sldNum" idx="12"/>
          </p:nvPr>
        </p:nvSpPr>
        <p:spPr>
          <a:xfrm>
            <a:off x="10298181" y="285752"/>
            <a:ext cx="1154160" cy="26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050" tIns="41025" rIns="0" bIns="41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8" name="Google Shape;18;p56"/>
          <p:cNvSpPr txBox="1">
            <a:spLocks noGrp="1"/>
          </p:cNvSpPr>
          <p:nvPr>
            <p:ph type="ftr" idx="11"/>
          </p:nvPr>
        </p:nvSpPr>
        <p:spPr>
          <a:xfrm>
            <a:off x="736600" y="6132900"/>
            <a:ext cx="75946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2936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051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329790"/>
            <a:ext cx="10515600" cy="132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63079"/>
            <a:ext cx="10515600" cy="434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4312692" y="6356351"/>
            <a:ext cx="3957851" cy="3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534402" y="6356351"/>
            <a:ext cx="954205" cy="3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BFBFB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fld id="{00000000-1234-1234-1234-12341234123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Google Shape;15;p13"/>
          <p:cNvSpPr/>
          <p:nvPr/>
        </p:nvSpPr>
        <p:spPr>
          <a:xfrm>
            <a:off x="9669761" y="6472888"/>
            <a:ext cx="2082023" cy="16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sv-SE" sz="1067" b="1" i="0" u="none" strike="noStrike" cap="none">
                <a:solidFill>
                  <a:srgbClr val="D8D8D8"/>
                </a:solidFill>
                <a:latin typeface="Lato"/>
                <a:ea typeface="Lato"/>
                <a:cs typeface="Lato"/>
                <a:sym typeface="Lato"/>
              </a:rPr>
              <a:t>www.infrasweden2030.se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82122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7327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bild 5" descr="En bild som visar person&#10;&#10;Automatiskt genererad beskrivning">
            <a:extLst>
              <a:ext uri="{FF2B5EF4-FFF2-40B4-BE49-F238E27FC236}">
                <a16:creationId xmlns:a16="http://schemas.microsoft.com/office/drawing/2014/main" id="{6D13A69F-8296-405B-BFA1-2A201C8BF58B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223791" cy="6858000"/>
          </a:xfr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F00212-C05D-4924-9E58-799CC894F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3339" y="1524689"/>
            <a:ext cx="6289031" cy="4022671"/>
          </a:xfrm>
        </p:spPr>
        <p:txBody>
          <a:bodyPr/>
          <a:lstStyle/>
          <a:p>
            <a:pPr marL="76200" indent="0">
              <a:buNone/>
            </a:pPr>
            <a:r>
              <a:rPr lang="sv-SE" sz="2000" dirty="0"/>
              <a:t>Oavsett om man driver ett etablerat företag eller startar ett nytt innovationsprojekt finns det all anledning av se över sin affärsmodell då och då. </a:t>
            </a:r>
          </a:p>
          <a:p>
            <a:pPr marL="76200" indent="0">
              <a:buNone/>
            </a:pPr>
            <a:endParaRPr lang="sv-SE" sz="2000" dirty="0"/>
          </a:p>
          <a:p>
            <a:pPr marL="76200" indent="0">
              <a:buNone/>
            </a:pPr>
            <a:r>
              <a:rPr lang="sv-SE" sz="2000" dirty="0"/>
              <a:t>Arbetet att ställa om till ett hållbart samhälle och en klimatneutral transportinfrastruktur ger oss en perfekt anledning att arbeta med vår affärsmodell. </a:t>
            </a:r>
          </a:p>
          <a:p>
            <a:pPr marL="76200" indent="0">
              <a:buNone/>
            </a:pPr>
            <a:endParaRPr lang="sv-SE" sz="2000" dirty="0"/>
          </a:p>
          <a:p>
            <a:pPr marL="76200" indent="0">
              <a:buNone/>
            </a:pPr>
            <a:r>
              <a:rPr lang="sv-SE" sz="2000" dirty="0"/>
              <a:t>Behöver du stöd i att fånga vad hållbarhet betyder i just er kontext kan du börja med att använda vårt verktyg </a:t>
            </a:r>
            <a:r>
              <a:rPr lang="sv-SE" sz="2000" i="1" dirty="0"/>
              <a:t>Hållbarhetskollen</a:t>
            </a:r>
            <a:r>
              <a:rPr lang="sv-SE" sz="2000" dirty="0"/>
              <a:t>. Den hittar du om du trycker på </a:t>
            </a:r>
            <a:r>
              <a:rPr lang="sv-SE" sz="2000" i="1" dirty="0"/>
              <a:t>Hållbarhet</a:t>
            </a:r>
            <a:r>
              <a:rPr lang="sv-SE" sz="2000" dirty="0"/>
              <a:t> i Innovationsakademin.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06789975-CDF6-45B0-8662-5802B0DC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53" y="953189"/>
            <a:ext cx="3820683" cy="1143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Vägen till en hållbar affärsmodell</a:t>
            </a:r>
          </a:p>
        </p:txBody>
      </p:sp>
    </p:spTree>
    <p:extLst>
      <p:ext uri="{BB962C8B-B14F-4D97-AF65-F5344CB8AC3E}">
        <p14:creationId xmlns:p14="http://schemas.microsoft.com/office/powerpoint/2010/main" val="205509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bild 3" descr="En bild som visar text, sten&#10;&#10;Automatiskt genererad beskrivning">
            <a:extLst>
              <a:ext uri="{FF2B5EF4-FFF2-40B4-BE49-F238E27FC236}">
                <a16:creationId xmlns:a16="http://schemas.microsoft.com/office/drawing/2014/main" id="{194AF193-E7E6-413D-A7D4-2C580D8E64D6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37" name="Google Shape;137;p28"/>
          <p:cNvSpPr txBox="1">
            <a:spLocks noGrp="1"/>
          </p:cNvSpPr>
          <p:nvPr>
            <p:ph type="body" idx="1"/>
          </p:nvPr>
        </p:nvSpPr>
        <p:spPr>
          <a:xfrm>
            <a:off x="5375922" y="1533524"/>
            <a:ext cx="6289031" cy="427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r>
              <a:rPr lang="sv-SE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teoretisk beskrivning av hur ett </a:t>
            </a:r>
            <a:r>
              <a:rPr lang="sv-S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företag</a:t>
            </a:r>
            <a:r>
              <a:rPr lang="sv-SE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eller en affärsverksamhet, är tänkt att fungera. </a:t>
            </a:r>
            <a:endParaRPr dirty="0"/>
          </a:p>
          <a:p>
            <a:r>
              <a:rPr lang="sv-SE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Ett konceptuellt verktyg som innehåller en uppsättning komponenter och beskriver deras inbördes relationer på ett sådant sätt att affärslogiken för en viss verksamhet blir konkret</a:t>
            </a:r>
            <a:r>
              <a:rPr lang="sv-SE" dirty="0">
                <a:solidFill>
                  <a:schemeClr val="dk1"/>
                </a:solidFill>
              </a:rPr>
              <a:t>.</a:t>
            </a:r>
            <a:endParaRPr dirty="0"/>
          </a:p>
        </p:txBody>
      </p:sp>
      <p:sp>
        <p:nvSpPr>
          <p:cNvPr id="136" name="Google Shape;136;p28"/>
          <p:cNvSpPr txBox="1">
            <a:spLocks noGrp="1"/>
          </p:cNvSpPr>
          <p:nvPr>
            <p:ph type="title"/>
          </p:nvPr>
        </p:nvSpPr>
        <p:spPr>
          <a:xfrm>
            <a:off x="201554" y="390524"/>
            <a:ext cx="382068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Vad är en affärsmodell?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bild 5" descr="En bild som visar person, sitter, inomhus, bärbar dator&#10;&#10;Automatiskt genererad beskrivning">
            <a:extLst>
              <a:ext uri="{FF2B5EF4-FFF2-40B4-BE49-F238E27FC236}">
                <a16:creationId xmlns:a16="http://schemas.microsoft.com/office/drawing/2014/main" id="{E3145F36-36BC-4E4F-84F5-287BFFBB6BDA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" y="0"/>
            <a:ext cx="4223791" cy="6858000"/>
          </a:xfr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55761B-57E8-4EAE-B980-609760ED7A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spcBef>
                <a:spcPts val="800"/>
              </a:spcBef>
              <a:buNone/>
            </a:pPr>
            <a:r>
              <a:rPr lang="sv-SE" sz="1800" dirty="0"/>
              <a:t>Ett av de vanligaste verktygen för utveckling av affärsmodell är Business </a:t>
            </a:r>
            <a:r>
              <a:rPr lang="sv-SE" sz="1800" dirty="0" err="1"/>
              <a:t>Model</a:t>
            </a:r>
            <a:r>
              <a:rPr lang="sv-SE" sz="1800" dirty="0"/>
              <a:t> Canvas (BMC). </a:t>
            </a:r>
          </a:p>
          <a:p>
            <a:pPr marL="76200" indent="0">
              <a:spcBef>
                <a:spcPts val="800"/>
              </a:spcBef>
              <a:buNone/>
            </a:pPr>
            <a:r>
              <a:rPr lang="sv-SE" sz="1800" dirty="0"/>
              <a:t>På nästa sida hittar du en version av en BMC men som vi utvecklat för att bättre fånga att innovation ofta sker i samverkan med flera aktörer. </a:t>
            </a:r>
          </a:p>
          <a:p>
            <a:pPr marL="76200" indent="0">
              <a:spcBef>
                <a:spcPts val="800"/>
              </a:spcBef>
              <a:buNone/>
            </a:pPr>
            <a:r>
              <a:rPr lang="sv-SE" sz="1800" dirty="0"/>
              <a:t>Samla projektets nyckelpersoner/-aktörer och arbeta tillsammans fram er affärsmodell. Ofta behöver man göra kompletterande analyser och beräkningar för att landa i en affärsmodell som både ekonomiskt, social och ekologiskt hållbar. </a:t>
            </a:r>
          </a:p>
          <a:p>
            <a:pPr marL="76200" indent="0">
              <a:spcBef>
                <a:spcPts val="800"/>
              </a:spcBef>
              <a:buNone/>
            </a:pPr>
            <a:r>
              <a:rPr lang="sv-SE" sz="1800" dirty="0"/>
              <a:t>Som alltid när det gäller verktyg är de generiska för att passa så många som möjligt, men det är självklart fritt fram att anpassa verktygen så att de passar bättre i just er kontext.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1468FC22-5F18-4D61-BB27-B0AE8E76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Business </a:t>
            </a:r>
            <a:r>
              <a:rPr lang="sv-SE" dirty="0" err="1"/>
              <a:t>Model</a:t>
            </a:r>
            <a:r>
              <a:rPr lang="sv-SE" dirty="0"/>
              <a:t> Canvas</a:t>
            </a:r>
          </a:p>
        </p:txBody>
      </p:sp>
    </p:spTree>
    <p:extLst>
      <p:ext uri="{BB962C8B-B14F-4D97-AF65-F5344CB8AC3E}">
        <p14:creationId xmlns:p14="http://schemas.microsoft.com/office/powerpoint/2010/main" val="272804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>
            <a:extLst>
              <a:ext uri="{FF2B5EF4-FFF2-40B4-BE49-F238E27FC236}">
                <a16:creationId xmlns:a16="http://schemas.microsoft.com/office/drawing/2014/main" id="{C7B55A9B-108F-4D66-8B5D-DD8E80482B86}"/>
              </a:ext>
            </a:extLst>
          </p:cNvPr>
          <p:cNvGrpSpPr/>
          <p:nvPr/>
        </p:nvGrpSpPr>
        <p:grpSpPr>
          <a:xfrm>
            <a:off x="8709" y="215284"/>
            <a:ext cx="11928613" cy="6638750"/>
            <a:chOff x="8709" y="215284"/>
            <a:chExt cx="11928613" cy="6638750"/>
          </a:xfrm>
        </p:grpSpPr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CDC39042-1C82-4BA8-995E-C5EC2DCA5B39}"/>
                </a:ext>
              </a:extLst>
            </p:cNvPr>
            <p:cNvSpPr/>
            <p:nvPr/>
          </p:nvSpPr>
          <p:spPr>
            <a:xfrm>
              <a:off x="6032062" y="5354784"/>
              <a:ext cx="5905260" cy="14772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0A944108-EAE3-4D9A-9FCB-DE984398AB9B}"/>
                </a:ext>
              </a:extLst>
            </p:cNvPr>
            <p:cNvSpPr/>
            <p:nvPr/>
          </p:nvSpPr>
          <p:spPr>
            <a:xfrm>
              <a:off x="58410" y="5357990"/>
              <a:ext cx="5983853" cy="14772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0" name="Google Shape;150;p29"/>
            <p:cNvSpPr txBox="1"/>
            <p:nvPr/>
          </p:nvSpPr>
          <p:spPr>
            <a:xfrm>
              <a:off x="58410" y="220680"/>
              <a:ext cx="2377600" cy="3180368"/>
            </a:xfrm>
            <a:prstGeom prst="rect">
              <a:avLst/>
            </a:prstGeom>
            <a:noFill/>
            <a:ln w="19050"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Nyckelpartners</a:t>
              </a:r>
              <a:endParaRPr sz="1867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Vilka behöver vi hjälp av för att leverera vårt värdeerbjudande? Vad behöver de kunna? Vad har de att vinna? Delar de våra värderingar och ambitioner?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Partners som bidrar till långsiktighet och tillit i värdenätverket.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Leverantörer av cirkulära lösningar.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Banker och finansiärer som värdesätter och prioriterar hållbart. 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9"/>
            <p:cNvSpPr txBox="1"/>
            <p:nvPr/>
          </p:nvSpPr>
          <p:spPr>
            <a:xfrm>
              <a:off x="4806016" y="225540"/>
              <a:ext cx="2377423" cy="2749481"/>
            </a:xfrm>
            <a:prstGeom prst="rect">
              <a:avLst/>
            </a:prstGeom>
            <a:noFill/>
            <a:ln w="19050"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Värdeerbjudande</a:t>
              </a: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Vilka kundbehov vill vi tillgodose?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Vilket värde vill vi erbjuda våra kunder?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9"/>
            <p:cNvSpPr txBox="1"/>
            <p:nvPr/>
          </p:nvSpPr>
          <p:spPr>
            <a:xfrm>
              <a:off x="2438083" y="218106"/>
              <a:ext cx="2370651" cy="1826151"/>
            </a:xfrm>
            <a:prstGeom prst="rect">
              <a:avLst/>
            </a:prstGeom>
            <a:noFill/>
            <a:ln w="19050"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Nyckelaktiviteter</a:t>
              </a: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Vilka nyckelaktiviteter krävs för att leverera vårt värdeerbjudande?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Samskapande av värde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Hållbar innovation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9"/>
            <p:cNvSpPr txBox="1"/>
            <p:nvPr/>
          </p:nvSpPr>
          <p:spPr>
            <a:xfrm>
              <a:off x="2439056" y="2946094"/>
              <a:ext cx="2369678" cy="1764596"/>
            </a:xfrm>
            <a:prstGeom prst="rect">
              <a:avLst/>
            </a:prstGeom>
            <a:noFill/>
            <a:ln w="19050"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Nyckelresurser</a:t>
              </a: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Vilka nyckelaktiviteter krävs för att leverera vårt värdeerbjudande?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Kompetenser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Cirkulära resurser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Varumärke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9"/>
            <p:cNvSpPr txBox="1"/>
            <p:nvPr/>
          </p:nvSpPr>
          <p:spPr>
            <a:xfrm>
              <a:off x="7139048" y="218104"/>
              <a:ext cx="2348077" cy="24006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Kundrelationer</a:t>
              </a: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Vilken typ av relationer vill vi bygga tillsammans med våra kunder? 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Gemensam kunskapsutveckling och innovation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9"/>
            <p:cNvSpPr txBox="1"/>
            <p:nvPr/>
          </p:nvSpPr>
          <p:spPr>
            <a:xfrm>
              <a:off x="9578321" y="215284"/>
              <a:ext cx="2275764" cy="35701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Kunderna</a:t>
              </a: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För vem skapar vi värde?</a:t>
              </a:r>
              <a:b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Vilka är våra kunder?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9"/>
            <p:cNvSpPr txBox="1"/>
            <p:nvPr/>
          </p:nvSpPr>
          <p:spPr>
            <a:xfrm>
              <a:off x="7227830" y="2968712"/>
              <a:ext cx="2370653" cy="22159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Kanaler</a:t>
              </a: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Genom vilka kanaler vill våra kunder bli nådda? Hur vill vi nå dem?</a:t>
              </a:r>
            </a:p>
            <a:p>
              <a:pPr defTabSz="1219170">
                <a:buClr>
                  <a:srgbClr val="000000"/>
                </a:buClr>
                <a:buSzPts val="9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14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9"/>
            <p:cNvSpPr txBox="1"/>
            <p:nvPr/>
          </p:nvSpPr>
          <p:spPr>
            <a:xfrm>
              <a:off x="8709" y="5376761"/>
              <a:ext cx="5885573" cy="14772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Kostnadsstruktur</a:t>
              </a: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Vilka är våra viktigaste kostnader?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Vilka aktiviteter och resurser är dyrast?</a:t>
              </a:r>
            </a:p>
            <a:p>
              <a:pPr defTabSz="1219170">
                <a:buClr>
                  <a:srgbClr val="000000"/>
                </a:buClr>
                <a:buSzPts val="9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9"/>
            <p:cNvSpPr txBox="1"/>
            <p:nvPr/>
          </p:nvSpPr>
          <p:spPr>
            <a:xfrm>
              <a:off x="6056066" y="5357984"/>
              <a:ext cx="5754240" cy="14772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sv-SE" sz="1600" kern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Intäktsströmmar</a:t>
              </a: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Vad är våra kunder villiga att betala för?</a:t>
              </a: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r>
                <a:rPr lang="sv-SE" sz="8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Hur och när sker betalningarna?</a:t>
              </a:r>
            </a:p>
            <a:p>
              <a:pPr defTabSz="1219170">
                <a:buClr>
                  <a:srgbClr val="000000"/>
                </a:buClr>
                <a:buSzPts val="9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lang="sv-SE"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8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defTabSz="1219170">
                <a:buClr>
                  <a:srgbClr val="000000"/>
                </a:buClr>
                <a:buSzPts val="900"/>
              </a:pPr>
              <a:endParaRPr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9" name="Google Shape;159;p29" descr="Länk med hel fyllning"/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1845932" y="244311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p29" descr="Märke bockmarkering med hel fyllning"/>
            <p:cNvPicPr preferRelativeResize="0"/>
            <p:nvPr/>
          </p:nvPicPr>
          <p:blipFill rotWithShape="1">
            <a:blip r:embed="rId4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318456" y="218106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p29" descr="Gruppkreativitet med hel fyllning"/>
            <p:cNvPicPr preferRelativeResize="0"/>
            <p:nvPr/>
          </p:nvPicPr>
          <p:blipFill rotWithShape="1">
            <a:blip r:embed="rId5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318456" y="2975368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29" descr="Present med hel fyllning"/>
            <p:cNvPicPr preferRelativeResize="0"/>
            <p:nvPr/>
          </p:nvPicPr>
          <p:blipFill rotWithShape="1">
            <a:blip r:embed="rId6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630866" y="256942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29" descr="Hjärta med hel fyllning"/>
            <p:cNvPicPr preferRelativeResize="0"/>
            <p:nvPr/>
          </p:nvPicPr>
          <p:blipFill rotWithShape="1">
            <a:blip r:embed="rId7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994907" y="218102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29" descr="Lastbil med hel fyllning"/>
            <p:cNvPicPr preferRelativeResize="0"/>
            <p:nvPr/>
          </p:nvPicPr>
          <p:blipFill rotWithShape="1">
            <a:blip r:embed="rId8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72913" y="3040067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Google Shape;165;p29" descr="Grupp med människor med hel fyllning"/>
            <p:cNvPicPr preferRelativeResize="0"/>
            <p:nvPr/>
          </p:nvPicPr>
          <p:blipFill rotWithShape="1">
            <a:blip r:embed="rId9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356673" y="313219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29" descr="Flygande pengar med hel fyllning"/>
            <p:cNvPicPr preferRelativeResize="0"/>
            <p:nvPr/>
          </p:nvPicPr>
          <p:blipFill rotWithShape="1">
            <a:blip r:embed="rId10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40650" y="5419141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29" descr="Pengar med hel fyllning"/>
            <p:cNvPicPr preferRelativeResize="0"/>
            <p:nvPr/>
          </p:nvPicPr>
          <p:blipFill rotWithShape="1">
            <a:blip r:embed="rId11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379859" y="5357990"/>
              <a:ext cx="453632" cy="4536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72D7F66B-18B8-4F72-A116-28287FA3D2C8}"/>
                </a:ext>
              </a:extLst>
            </p:cNvPr>
            <p:cNvSpPr/>
            <p:nvPr/>
          </p:nvSpPr>
          <p:spPr>
            <a:xfrm>
              <a:off x="7183439" y="218106"/>
              <a:ext cx="2377423" cy="513988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8E74984E-ECD5-42BE-B49B-451D3B656E84}"/>
                </a:ext>
              </a:extLst>
            </p:cNvPr>
            <p:cNvSpPr/>
            <p:nvPr/>
          </p:nvSpPr>
          <p:spPr>
            <a:xfrm>
              <a:off x="4806765" y="221824"/>
              <a:ext cx="2377423" cy="51324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4C01B84F-6698-4066-A5E9-3DE9A27C933A}"/>
                </a:ext>
              </a:extLst>
            </p:cNvPr>
            <p:cNvSpPr/>
            <p:nvPr/>
          </p:nvSpPr>
          <p:spPr>
            <a:xfrm>
              <a:off x="2429346" y="221824"/>
              <a:ext cx="2377423" cy="51324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7E42078E-42A3-472E-B306-2AFFFB081BA0}"/>
                </a:ext>
              </a:extLst>
            </p:cNvPr>
            <p:cNvSpPr/>
            <p:nvPr/>
          </p:nvSpPr>
          <p:spPr>
            <a:xfrm>
              <a:off x="9559898" y="218105"/>
              <a:ext cx="2377423" cy="513987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C3E42730-DCBC-4BFD-8680-1991B6919CCB}"/>
                </a:ext>
              </a:extLst>
            </p:cNvPr>
            <p:cNvSpPr/>
            <p:nvPr/>
          </p:nvSpPr>
          <p:spPr>
            <a:xfrm>
              <a:off x="48914" y="221824"/>
              <a:ext cx="2377423" cy="513245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5" name="Rak koppling 4">
              <a:extLst>
                <a:ext uri="{FF2B5EF4-FFF2-40B4-BE49-F238E27FC236}">
                  <a16:creationId xmlns:a16="http://schemas.microsoft.com/office/drawing/2014/main" id="{E9A74AB8-B0FA-4BC9-8D76-8D31CD499A88}"/>
                </a:ext>
              </a:extLst>
            </p:cNvPr>
            <p:cNvCxnSpPr>
              <a:stCxn id="34" idx="3"/>
              <a:endCxn id="32" idx="3"/>
            </p:cNvCxnSpPr>
            <p:nvPr/>
          </p:nvCxnSpPr>
          <p:spPr>
            <a:xfrm>
              <a:off x="2426337" y="2788049"/>
              <a:ext cx="238043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ak koppling 39">
              <a:extLst>
                <a:ext uri="{FF2B5EF4-FFF2-40B4-BE49-F238E27FC236}">
                  <a16:creationId xmlns:a16="http://schemas.microsoft.com/office/drawing/2014/main" id="{87BAEB2D-F71D-4AEB-8EF7-558FE6A0414F}"/>
                </a:ext>
              </a:extLst>
            </p:cNvPr>
            <p:cNvCxnSpPr/>
            <p:nvPr/>
          </p:nvCxnSpPr>
          <p:spPr>
            <a:xfrm>
              <a:off x="7197889" y="2793709"/>
              <a:ext cx="238043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4312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innovate ppt-mall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428</Words>
  <Application>Microsoft Office PowerPoint</Application>
  <PresentationFormat>Bredbild</PresentationFormat>
  <Paragraphs>125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13" baseType="lpstr">
      <vt:lpstr>Arial</vt:lpstr>
      <vt:lpstr>Calibri</vt:lpstr>
      <vt:lpstr>Courier New</vt:lpstr>
      <vt:lpstr>Lato</vt:lpstr>
      <vt:lpstr>Noto Sans Symbols</vt:lpstr>
      <vt:lpstr>Open Sans</vt:lpstr>
      <vt:lpstr>Times New Roman</vt:lpstr>
      <vt:lpstr>Custom Design</vt:lpstr>
      <vt:lpstr>Coinnovate ppt-mall</vt:lpstr>
      <vt:lpstr>Vägen till en hållbar affärsmodell</vt:lpstr>
      <vt:lpstr>Vad är en affärsmodell?</vt:lpstr>
      <vt:lpstr>Business Model Canvas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bygga ett framgångsrikt team</dc:title>
  <dc:creator>Bodil Sandén</dc:creator>
  <cp:lastModifiedBy>Bodil Sandén</cp:lastModifiedBy>
  <cp:revision>4</cp:revision>
  <dcterms:created xsi:type="dcterms:W3CDTF">2021-09-13T12:07:13Z</dcterms:created>
  <dcterms:modified xsi:type="dcterms:W3CDTF">2021-09-13T13:13:41Z</dcterms:modified>
</cp:coreProperties>
</file>